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895f56f14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895f56f14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8804a29ea9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8804a29ea9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8838867c8f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8838867c8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8838867c8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8838867c8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8804a29ea9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8804a29ea9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8838867c8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8838867c8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8838867c8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8838867c8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81e697b4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81e697b4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8804a29ea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8804a29ea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8804a29ea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8804a29ea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895f56f14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895f56f14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895f56f141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895f56f141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8804a29ea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8804a29ea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8804a29ea9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8804a29ea9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108" y="1313285"/>
            <a:ext cx="3459716" cy="2670463"/>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273" y="1401826"/>
            <a:ext cx="3268500" cy="18129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535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drive.google.com/file/d/1KU9TzuiCw5fWeM1hfRFAYxoflGtzilBN/view" TargetMode="External"/><Relationship Id="rId4"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hyperlink" Target="https://www.guru99.com/blockchain-tutorial.html" TargetMode="External"/><Relationship Id="rId4" Type="http://schemas.openxmlformats.org/officeDocument/2006/relationships/hyperlink" Target="https://docs.ipfs.io/introduction/overview" TargetMode="External"/><Relationship Id="rId5" Type="http://schemas.openxmlformats.org/officeDocument/2006/relationships/hyperlink" Target="https://medium.com/@mycoralhealth/learn-to-securely-share-files-on-the-blockchain-with-ipfs-219ee47df54c" TargetMode="External"/><Relationship Id="rId6" Type="http://schemas.openxmlformats.org/officeDocument/2006/relationships/hyperlink" Target="https://flask.palletsprojects.com/en/1.1.x/" TargetMode="External"/><Relationship Id="rId7" Type="http://schemas.openxmlformats.org/officeDocument/2006/relationships/hyperlink" Target="https://www.comparitech.com/blog/information-security/what-is-aes-encryption/"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494400" y="1080250"/>
            <a:ext cx="4537098" cy="2822399"/>
          </a:xfrm>
          <a:prstGeom prst="rect">
            <a:avLst/>
          </a:prstGeom>
          <a:noFill/>
          <a:ln>
            <a:noFill/>
          </a:ln>
        </p:spPr>
      </p:pic>
      <p:sp>
        <p:nvSpPr>
          <p:cNvPr id="136" name="Google Shape;136;p17"/>
          <p:cNvSpPr txBox="1"/>
          <p:nvPr>
            <p:ph type="ctrTitle"/>
          </p:nvPr>
        </p:nvSpPr>
        <p:spPr>
          <a:xfrm>
            <a:off x="703225" y="478500"/>
            <a:ext cx="3787800" cy="138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100">
                <a:latin typeface="Times New Roman"/>
                <a:ea typeface="Times New Roman"/>
                <a:cs typeface="Times New Roman"/>
                <a:sym typeface="Times New Roman"/>
              </a:rPr>
              <a:t>DATA SHARE</a:t>
            </a:r>
            <a:endParaRPr sz="4100">
              <a:latin typeface="Times New Roman"/>
              <a:ea typeface="Times New Roman"/>
              <a:cs typeface="Times New Roman"/>
              <a:sym typeface="Times New Roman"/>
            </a:endParaRPr>
          </a:p>
        </p:txBody>
      </p:sp>
      <p:sp>
        <p:nvSpPr>
          <p:cNvPr id="137" name="Google Shape;137;p17"/>
          <p:cNvSpPr txBox="1"/>
          <p:nvPr>
            <p:ph idx="1" type="subTitle"/>
          </p:nvPr>
        </p:nvSpPr>
        <p:spPr>
          <a:xfrm>
            <a:off x="703225" y="1235575"/>
            <a:ext cx="3787800" cy="5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434343"/>
                </a:solidFill>
                <a:highlight>
                  <a:srgbClr val="FFFFFF"/>
                </a:highlight>
                <a:latin typeface="Times New Roman"/>
                <a:ea typeface="Times New Roman"/>
                <a:cs typeface="Times New Roman"/>
                <a:sym typeface="Times New Roman"/>
              </a:rPr>
              <a:t>Blockchain</a:t>
            </a:r>
            <a:r>
              <a:rPr lang="en" sz="1700">
                <a:solidFill>
                  <a:srgbClr val="434343"/>
                </a:solidFill>
                <a:latin typeface="Times New Roman"/>
                <a:ea typeface="Times New Roman"/>
                <a:cs typeface="Times New Roman"/>
                <a:sym typeface="Times New Roman"/>
              </a:rPr>
              <a:t> based File Sharing System</a:t>
            </a:r>
            <a:endParaRPr sz="1700">
              <a:solidFill>
                <a:srgbClr val="434343"/>
              </a:solidFill>
              <a:latin typeface="Times New Roman"/>
              <a:ea typeface="Times New Roman"/>
              <a:cs typeface="Times New Roman"/>
              <a:sym typeface="Times New Roman"/>
            </a:endParaRPr>
          </a:p>
        </p:txBody>
      </p:sp>
      <p:pic>
        <p:nvPicPr>
          <p:cNvPr id="138" name="Google Shape;138;p17"/>
          <p:cNvPicPr preferRelativeResize="0"/>
          <p:nvPr/>
        </p:nvPicPr>
        <p:blipFill rotWithShape="1">
          <a:blip r:embed="rId4">
            <a:alphaModFix/>
          </a:blip>
          <a:srcRect b="30138" l="20748" r="21247" t="0"/>
          <a:stretch/>
        </p:blipFill>
        <p:spPr>
          <a:xfrm>
            <a:off x="5021500" y="1286575"/>
            <a:ext cx="3586397" cy="2168652"/>
          </a:xfrm>
          <a:prstGeom prst="rect">
            <a:avLst/>
          </a:prstGeom>
          <a:noFill/>
          <a:ln>
            <a:noFill/>
          </a:ln>
        </p:spPr>
      </p:pic>
      <p:sp>
        <p:nvSpPr>
          <p:cNvPr id="139" name="Google Shape;139;p17"/>
          <p:cNvSpPr txBox="1"/>
          <p:nvPr/>
        </p:nvSpPr>
        <p:spPr>
          <a:xfrm>
            <a:off x="632900" y="1999150"/>
            <a:ext cx="3586500" cy="9846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Font typeface="Times New Roman"/>
              <a:buChar char="●"/>
            </a:pPr>
            <a:r>
              <a:rPr b="1" lang="en" sz="1600">
                <a:latin typeface="Times New Roman"/>
                <a:ea typeface="Times New Roman"/>
                <a:cs typeface="Times New Roman"/>
                <a:sym typeface="Times New Roman"/>
              </a:rPr>
              <a:t>Ruchika Tulsyan (BE/10090/16)</a:t>
            </a:r>
            <a:endParaRPr b="1" sz="1600">
              <a:latin typeface="Times New Roman"/>
              <a:ea typeface="Times New Roman"/>
              <a:cs typeface="Times New Roman"/>
              <a:sym typeface="Times New Roman"/>
            </a:endParaRPr>
          </a:p>
          <a:p>
            <a:pPr indent="-330200" lvl="0" marL="457200" rtl="0" algn="l">
              <a:lnSpc>
                <a:spcPct val="150000"/>
              </a:lnSpc>
              <a:spcBef>
                <a:spcPts val="0"/>
              </a:spcBef>
              <a:spcAft>
                <a:spcPts val="0"/>
              </a:spcAft>
              <a:buSzPts val="1600"/>
              <a:buFont typeface="Times New Roman"/>
              <a:buChar char="●"/>
            </a:pPr>
            <a:r>
              <a:rPr b="1" lang="en" sz="1600">
                <a:latin typeface="Times New Roman"/>
                <a:ea typeface="Times New Roman"/>
                <a:cs typeface="Times New Roman"/>
                <a:sym typeface="Times New Roman"/>
              </a:rPr>
              <a:t>Souvik Saha (BE/10011/16)</a:t>
            </a:r>
            <a:endParaRPr b="1" sz="1600">
              <a:latin typeface="Times New Roman"/>
              <a:ea typeface="Times New Roman"/>
              <a:cs typeface="Times New Roman"/>
              <a:sym typeface="Times New Roman"/>
            </a:endParaRPr>
          </a:p>
        </p:txBody>
      </p:sp>
      <p:sp>
        <p:nvSpPr>
          <p:cNvPr id="140" name="Google Shape;140;p17"/>
          <p:cNvSpPr txBox="1"/>
          <p:nvPr/>
        </p:nvSpPr>
        <p:spPr>
          <a:xfrm>
            <a:off x="798800" y="3019075"/>
            <a:ext cx="3254700" cy="103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u="sng">
                <a:solidFill>
                  <a:srgbClr val="434343"/>
                </a:solidFill>
                <a:latin typeface="Times New Roman"/>
                <a:ea typeface="Times New Roman"/>
                <a:cs typeface="Times New Roman"/>
                <a:sym typeface="Times New Roman"/>
              </a:rPr>
              <a:t>Project Guide</a:t>
            </a:r>
            <a:r>
              <a:rPr lang="en" sz="1600">
                <a:solidFill>
                  <a:srgbClr val="434343"/>
                </a:solidFill>
                <a:latin typeface="Times New Roman"/>
                <a:ea typeface="Times New Roman"/>
                <a:cs typeface="Times New Roman"/>
                <a:sym typeface="Times New Roman"/>
              </a:rPr>
              <a:t> :</a:t>
            </a:r>
            <a:endParaRPr sz="1600">
              <a:solidFill>
                <a:srgbClr val="434343"/>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u="sng">
              <a:solidFill>
                <a:srgbClr val="434343"/>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700">
                <a:latin typeface="Times New Roman"/>
                <a:ea typeface="Times New Roman"/>
                <a:cs typeface="Times New Roman"/>
                <a:sym typeface="Times New Roman"/>
              </a:rPr>
              <a:t>Dr. Shamama Anwar</a:t>
            </a:r>
            <a:endParaRPr b="1" sz="1700">
              <a:latin typeface="Times New Roman"/>
              <a:ea typeface="Times New Roman"/>
              <a:cs typeface="Times New Roman"/>
              <a:sym typeface="Times New Roman"/>
            </a:endParaRPr>
          </a:p>
        </p:txBody>
      </p:sp>
      <p:pic>
        <p:nvPicPr>
          <p:cNvPr id="141" name="Google Shape;141;p17"/>
          <p:cNvPicPr preferRelativeResize="0"/>
          <p:nvPr/>
        </p:nvPicPr>
        <p:blipFill>
          <a:blip r:embed="rId5">
            <a:alphaModFix/>
          </a:blip>
          <a:stretch>
            <a:fillRect/>
          </a:stretch>
        </p:blipFill>
        <p:spPr>
          <a:xfrm>
            <a:off x="632900" y="4057982"/>
            <a:ext cx="2367350" cy="591843"/>
          </a:xfrm>
          <a:prstGeom prst="rect">
            <a:avLst/>
          </a:prstGeom>
          <a:noFill/>
          <a:ln>
            <a:noFill/>
          </a:ln>
        </p:spPr>
      </p:pic>
      <p:sp>
        <p:nvSpPr>
          <p:cNvPr id="142" name="Google Shape;142;p17"/>
          <p:cNvSpPr txBox="1"/>
          <p:nvPr/>
        </p:nvSpPr>
        <p:spPr>
          <a:xfrm>
            <a:off x="4969700" y="4060200"/>
            <a:ext cx="3690000" cy="58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Github link to our project:</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900" u="sng">
                <a:solidFill>
                  <a:srgbClr val="1155CC"/>
                </a:solidFill>
                <a:latin typeface="Times New Roman"/>
                <a:ea typeface="Times New Roman"/>
                <a:cs typeface="Times New Roman"/>
                <a:sym typeface="Times New Roman"/>
              </a:rPr>
              <a:t>https://github.com/ruchi26/Blockchain-based-Decentralized-File-Sharing-System-using-IPFS.git</a:t>
            </a:r>
            <a:endParaRPr sz="900" u="sng">
              <a:solidFill>
                <a:srgbClr val="1155CC"/>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26"/>
          <p:cNvSpPr txBox="1"/>
          <p:nvPr>
            <p:ph type="title"/>
          </p:nvPr>
        </p:nvSpPr>
        <p:spPr>
          <a:xfrm>
            <a:off x="642950" y="1514850"/>
            <a:ext cx="3207000" cy="105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Tools Used</a:t>
            </a:r>
            <a:endParaRPr sz="3200"/>
          </a:p>
        </p:txBody>
      </p:sp>
      <p:sp>
        <p:nvSpPr>
          <p:cNvPr id="218" name="Google Shape;218;p26"/>
          <p:cNvSpPr txBox="1"/>
          <p:nvPr>
            <p:ph idx="2" type="body"/>
          </p:nvPr>
        </p:nvSpPr>
        <p:spPr>
          <a:xfrm>
            <a:off x="4902400" y="1105050"/>
            <a:ext cx="3897600" cy="3415800"/>
          </a:xfrm>
          <a:prstGeom prst="rect">
            <a:avLst/>
          </a:prstGeom>
        </p:spPr>
        <p:txBody>
          <a:bodyPr anchorCtr="0" anchor="t" bIns="91425" lIns="91425" spcFirstLastPara="1" rIns="91425" wrap="square" tIns="91425">
            <a:noAutofit/>
          </a:bodyPr>
          <a:lstStyle/>
          <a:p>
            <a:pPr indent="-336550" lvl="0" marL="457200" rtl="0" algn="l">
              <a:lnSpc>
                <a:spcPct val="200000"/>
              </a:lnSpc>
              <a:spcBef>
                <a:spcPts val="0"/>
              </a:spcBef>
              <a:spcAft>
                <a:spcPts val="0"/>
              </a:spcAft>
              <a:buClr>
                <a:srgbClr val="000000"/>
              </a:buClr>
              <a:buSzPts val="1700"/>
              <a:buFont typeface="Times New Roman"/>
              <a:buChar char="●"/>
            </a:pPr>
            <a:r>
              <a:rPr b="1" lang="en" sz="1700">
                <a:solidFill>
                  <a:srgbClr val="000000"/>
                </a:solidFill>
                <a:latin typeface="Times New Roman"/>
                <a:ea typeface="Times New Roman"/>
                <a:cs typeface="Times New Roman"/>
                <a:sym typeface="Times New Roman"/>
              </a:rPr>
              <a:t>Platform </a:t>
            </a:r>
            <a:r>
              <a:rPr lang="en" sz="1700">
                <a:solidFill>
                  <a:srgbClr val="000000"/>
                </a:solidFill>
                <a:latin typeface="Times New Roman"/>
                <a:ea typeface="Times New Roman"/>
                <a:cs typeface="Times New Roman"/>
                <a:sym typeface="Times New Roman"/>
              </a:rPr>
              <a:t>: Visual Studio Code</a:t>
            </a:r>
            <a:endParaRPr sz="1700">
              <a:solidFill>
                <a:srgbClr val="000000"/>
              </a:solidFill>
              <a:latin typeface="Times New Roman"/>
              <a:ea typeface="Times New Roman"/>
              <a:cs typeface="Times New Roman"/>
              <a:sym typeface="Times New Roman"/>
            </a:endParaRPr>
          </a:p>
          <a:p>
            <a:pPr indent="-336550" lvl="0" marL="457200" rtl="0" algn="l">
              <a:lnSpc>
                <a:spcPct val="200000"/>
              </a:lnSpc>
              <a:spcBef>
                <a:spcPts val="0"/>
              </a:spcBef>
              <a:spcAft>
                <a:spcPts val="0"/>
              </a:spcAft>
              <a:buClr>
                <a:srgbClr val="000000"/>
              </a:buClr>
              <a:buSzPts val="1700"/>
              <a:buFont typeface="Times New Roman"/>
              <a:buChar char="●"/>
            </a:pPr>
            <a:r>
              <a:rPr b="1" lang="en" sz="1700">
                <a:solidFill>
                  <a:srgbClr val="000000"/>
                </a:solidFill>
                <a:latin typeface="Times New Roman"/>
                <a:ea typeface="Times New Roman"/>
                <a:cs typeface="Times New Roman"/>
                <a:sym typeface="Times New Roman"/>
              </a:rPr>
              <a:t>Web Framework</a:t>
            </a:r>
            <a:r>
              <a:rPr lang="en" sz="1700">
                <a:solidFill>
                  <a:srgbClr val="000000"/>
                </a:solidFill>
                <a:latin typeface="Times New Roman"/>
                <a:ea typeface="Times New Roman"/>
                <a:cs typeface="Times New Roman"/>
                <a:sym typeface="Times New Roman"/>
              </a:rPr>
              <a:t> : Flask</a:t>
            </a:r>
            <a:endParaRPr sz="1700">
              <a:solidFill>
                <a:srgbClr val="000000"/>
              </a:solidFill>
              <a:latin typeface="Times New Roman"/>
              <a:ea typeface="Times New Roman"/>
              <a:cs typeface="Times New Roman"/>
              <a:sym typeface="Times New Roman"/>
            </a:endParaRPr>
          </a:p>
          <a:p>
            <a:pPr indent="-336550" lvl="0" marL="457200" rtl="0" algn="l">
              <a:lnSpc>
                <a:spcPct val="200000"/>
              </a:lnSpc>
              <a:spcBef>
                <a:spcPts val="0"/>
              </a:spcBef>
              <a:spcAft>
                <a:spcPts val="0"/>
              </a:spcAft>
              <a:buClr>
                <a:srgbClr val="000000"/>
              </a:buClr>
              <a:buSzPts val="1700"/>
              <a:buFont typeface="Times New Roman"/>
              <a:buChar char="●"/>
            </a:pPr>
            <a:r>
              <a:rPr b="1" lang="en" sz="1700">
                <a:solidFill>
                  <a:srgbClr val="000000"/>
                </a:solidFill>
                <a:latin typeface="Times New Roman"/>
                <a:ea typeface="Times New Roman"/>
                <a:cs typeface="Times New Roman"/>
                <a:sym typeface="Times New Roman"/>
              </a:rPr>
              <a:t>Code version control</a:t>
            </a:r>
            <a:r>
              <a:rPr lang="en" sz="1700">
                <a:solidFill>
                  <a:srgbClr val="000000"/>
                </a:solidFill>
                <a:latin typeface="Times New Roman"/>
                <a:ea typeface="Times New Roman"/>
                <a:cs typeface="Times New Roman"/>
                <a:sym typeface="Times New Roman"/>
              </a:rPr>
              <a:t> : GitHub</a:t>
            </a:r>
            <a:endParaRPr sz="1700">
              <a:solidFill>
                <a:srgbClr val="000000"/>
              </a:solidFill>
              <a:latin typeface="Times New Roman"/>
              <a:ea typeface="Times New Roman"/>
              <a:cs typeface="Times New Roman"/>
              <a:sym typeface="Times New Roman"/>
            </a:endParaRPr>
          </a:p>
          <a:p>
            <a:pPr indent="-336550" lvl="0" marL="457200" rtl="0" algn="l">
              <a:lnSpc>
                <a:spcPct val="200000"/>
              </a:lnSpc>
              <a:spcBef>
                <a:spcPts val="0"/>
              </a:spcBef>
              <a:spcAft>
                <a:spcPts val="0"/>
              </a:spcAft>
              <a:buClr>
                <a:srgbClr val="000000"/>
              </a:buClr>
              <a:buSzPts val="1700"/>
              <a:buFont typeface="Times New Roman"/>
              <a:buChar char="●"/>
            </a:pPr>
            <a:r>
              <a:rPr b="1" lang="en" sz="1700">
                <a:solidFill>
                  <a:srgbClr val="000000"/>
                </a:solidFill>
                <a:latin typeface="Times New Roman"/>
                <a:ea typeface="Times New Roman"/>
                <a:cs typeface="Times New Roman"/>
                <a:sym typeface="Times New Roman"/>
              </a:rPr>
              <a:t>Front - end</a:t>
            </a:r>
            <a:r>
              <a:rPr lang="en" sz="1700">
                <a:solidFill>
                  <a:srgbClr val="000000"/>
                </a:solidFill>
                <a:latin typeface="Times New Roman"/>
                <a:ea typeface="Times New Roman"/>
                <a:cs typeface="Times New Roman"/>
                <a:sym typeface="Times New Roman"/>
              </a:rPr>
              <a:t> : HTML5 , CSS , BOOTSTRAP 3</a:t>
            </a:r>
            <a:endParaRPr sz="1700">
              <a:solidFill>
                <a:srgbClr val="000000"/>
              </a:solidFill>
              <a:latin typeface="Times New Roman"/>
              <a:ea typeface="Times New Roman"/>
              <a:cs typeface="Times New Roman"/>
              <a:sym typeface="Times New Roman"/>
            </a:endParaRPr>
          </a:p>
          <a:p>
            <a:pPr indent="-336550" lvl="0" marL="457200" rtl="0" algn="l">
              <a:lnSpc>
                <a:spcPct val="200000"/>
              </a:lnSpc>
              <a:spcBef>
                <a:spcPts val="0"/>
              </a:spcBef>
              <a:spcAft>
                <a:spcPts val="0"/>
              </a:spcAft>
              <a:buClr>
                <a:srgbClr val="000000"/>
              </a:buClr>
              <a:buSzPts val="1700"/>
              <a:buFont typeface="Times New Roman"/>
              <a:buChar char="●"/>
            </a:pPr>
            <a:r>
              <a:rPr b="1" lang="en" sz="1700">
                <a:solidFill>
                  <a:srgbClr val="000000"/>
                </a:solidFill>
                <a:latin typeface="Times New Roman"/>
                <a:ea typeface="Times New Roman"/>
                <a:cs typeface="Times New Roman"/>
                <a:sym typeface="Times New Roman"/>
              </a:rPr>
              <a:t>Back - end</a:t>
            </a:r>
            <a:r>
              <a:rPr lang="en" sz="1700">
                <a:solidFill>
                  <a:srgbClr val="000000"/>
                </a:solidFill>
                <a:latin typeface="Times New Roman"/>
                <a:ea typeface="Times New Roman"/>
                <a:cs typeface="Times New Roman"/>
                <a:sym typeface="Times New Roman"/>
              </a:rPr>
              <a:t> : Python 3</a:t>
            </a:r>
            <a:endParaRPr sz="1800">
              <a:solidFill>
                <a:srgbClr val="11111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27"/>
          <p:cNvSpPr txBox="1"/>
          <p:nvPr>
            <p:ph type="title"/>
          </p:nvPr>
        </p:nvSpPr>
        <p:spPr>
          <a:xfrm>
            <a:off x="727650" y="5551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WORKING </a:t>
            </a:r>
            <a:endParaRPr sz="3100">
              <a:latin typeface="Times New Roman"/>
              <a:ea typeface="Times New Roman"/>
              <a:cs typeface="Times New Roman"/>
              <a:sym typeface="Times New Roman"/>
            </a:endParaRPr>
          </a:p>
        </p:txBody>
      </p:sp>
      <p:pic>
        <p:nvPicPr>
          <p:cNvPr id="224" name="Google Shape;224;p27" title="Screen Recording 2020-06-01 at 12.05.08 AM.mov">
            <a:hlinkClick r:id="rId3"/>
          </p:cNvPr>
          <p:cNvPicPr preferRelativeResize="0"/>
          <p:nvPr/>
        </p:nvPicPr>
        <p:blipFill>
          <a:blip r:embed="rId4">
            <a:alphaModFix/>
          </a:blip>
          <a:stretch>
            <a:fillRect/>
          </a:stretch>
        </p:blipFill>
        <p:spPr>
          <a:xfrm>
            <a:off x="887575" y="1326050"/>
            <a:ext cx="7276000" cy="3686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8"/>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USE CASES</a:t>
            </a:r>
            <a:endParaRPr sz="3100">
              <a:latin typeface="Times New Roman"/>
              <a:ea typeface="Times New Roman"/>
              <a:cs typeface="Times New Roman"/>
              <a:sym typeface="Times New Roman"/>
            </a:endParaRPr>
          </a:p>
        </p:txBody>
      </p:sp>
      <p:sp>
        <p:nvSpPr>
          <p:cNvPr id="230" name="Google Shape;230;p28"/>
          <p:cNvSpPr txBox="1"/>
          <p:nvPr>
            <p:ph idx="1" type="body"/>
          </p:nvPr>
        </p:nvSpPr>
        <p:spPr>
          <a:xfrm>
            <a:off x="649100" y="1346150"/>
            <a:ext cx="7498200" cy="32148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There’s going to be </a:t>
            </a:r>
            <a:r>
              <a:rPr b="1" lang="en" sz="1700">
                <a:solidFill>
                  <a:srgbClr val="000000"/>
                </a:solidFill>
                <a:latin typeface="Times New Roman"/>
                <a:ea typeface="Times New Roman"/>
                <a:cs typeface="Times New Roman"/>
                <a:sym typeface="Times New Roman"/>
              </a:rPr>
              <a:t>no “servers”</a:t>
            </a:r>
            <a:r>
              <a:rPr lang="en" sz="1700">
                <a:solidFill>
                  <a:srgbClr val="000000"/>
                </a:solidFill>
                <a:latin typeface="Times New Roman"/>
                <a:ea typeface="Times New Roman"/>
                <a:cs typeface="Times New Roman"/>
                <a:sym typeface="Times New Roman"/>
              </a:rPr>
              <a:t> hosting websites. All the content will be served from IPFS and data pulled from the blockchain directly.</a:t>
            </a:r>
            <a:endParaRPr sz="1700">
              <a:solidFill>
                <a:srgbClr val="000000"/>
              </a:solidFill>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Users won’t have to </a:t>
            </a:r>
            <a:r>
              <a:rPr b="1" lang="en" sz="1700">
                <a:solidFill>
                  <a:srgbClr val="000000"/>
                </a:solidFill>
                <a:latin typeface="Times New Roman"/>
                <a:ea typeface="Times New Roman"/>
                <a:cs typeface="Times New Roman"/>
                <a:sym typeface="Times New Roman"/>
              </a:rPr>
              <a:t>“sign up” for accounts</a:t>
            </a:r>
            <a:r>
              <a:rPr lang="en" sz="1700">
                <a:solidFill>
                  <a:srgbClr val="000000"/>
                </a:solidFill>
                <a:latin typeface="Times New Roman"/>
                <a:ea typeface="Times New Roman"/>
                <a:cs typeface="Times New Roman"/>
                <a:sym typeface="Times New Roman"/>
              </a:rPr>
              <a:t>. Their private key will grant permission and access to their identity to websites/providers.</a:t>
            </a:r>
            <a:endParaRPr sz="1700">
              <a:solidFill>
                <a:srgbClr val="000000"/>
              </a:solidFill>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Direct communication with another party without </a:t>
            </a:r>
            <a:r>
              <a:rPr b="1" lang="en" sz="1700">
                <a:solidFill>
                  <a:srgbClr val="000000"/>
                </a:solidFill>
                <a:latin typeface="Times New Roman"/>
                <a:ea typeface="Times New Roman"/>
                <a:cs typeface="Times New Roman"/>
                <a:sym typeface="Times New Roman"/>
              </a:rPr>
              <a:t>anyone in the middle</a:t>
            </a:r>
            <a:r>
              <a:rPr lang="en" sz="1700">
                <a:solidFill>
                  <a:srgbClr val="000000"/>
                </a:solidFill>
                <a:latin typeface="Times New Roman"/>
                <a:ea typeface="Times New Roman"/>
                <a:cs typeface="Times New Roman"/>
                <a:sym typeface="Times New Roman"/>
              </a:rPr>
              <a:t>. Truly secure, private and censorship free communication applications.</a:t>
            </a:r>
            <a:endParaRPr sz="1700">
              <a:solidFill>
                <a:srgbClr val="000000"/>
              </a:solidFill>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Social networks where one’s information is only available to those who they give permission to.</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29"/>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LIMITATIONS</a:t>
            </a:r>
            <a:endParaRPr sz="3100">
              <a:latin typeface="Times New Roman"/>
              <a:ea typeface="Times New Roman"/>
              <a:cs typeface="Times New Roman"/>
              <a:sym typeface="Times New Roman"/>
            </a:endParaRPr>
          </a:p>
        </p:txBody>
      </p:sp>
      <p:sp>
        <p:nvSpPr>
          <p:cNvPr id="236" name="Google Shape;236;p29"/>
          <p:cNvSpPr txBox="1"/>
          <p:nvPr>
            <p:ph idx="1" type="body"/>
          </p:nvPr>
        </p:nvSpPr>
        <p:spPr>
          <a:xfrm>
            <a:off x="729450" y="1356200"/>
            <a:ext cx="7498200" cy="33447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Data Share currently accepts individual files ( .txt, .png, .jpg, .jpeg, etc). It can be updated to </a:t>
            </a:r>
            <a:r>
              <a:rPr b="1" lang="en" sz="1700">
                <a:solidFill>
                  <a:srgbClr val="000000"/>
                </a:solidFill>
                <a:latin typeface="Times New Roman"/>
                <a:ea typeface="Times New Roman"/>
                <a:cs typeface="Times New Roman"/>
                <a:sym typeface="Times New Roman"/>
              </a:rPr>
              <a:t>accept folders</a:t>
            </a:r>
            <a:r>
              <a:rPr lang="en" sz="1700">
                <a:solidFill>
                  <a:srgbClr val="000000"/>
                </a:solidFill>
                <a:latin typeface="Times New Roman"/>
                <a:ea typeface="Times New Roman"/>
                <a:cs typeface="Times New Roman"/>
                <a:sym typeface="Times New Roman"/>
              </a:rPr>
              <a:t> as well.</a:t>
            </a:r>
            <a:endParaRPr sz="1700">
              <a:solidFill>
                <a:srgbClr val="000000"/>
              </a:solidFill>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b="1" lang="en" sz="1700">
                <a:solidFill>
                  <a:srgbClr val="000000"/>
                </a:solidFill>
                <a:latin typeface="Times New Roman"/>
                <a:ea typeface="Times New Roman"/>
                <a:cs typeface="Times New Roman"/>
                <a:sym typeface="Times New Roman"/>
              </a:rPr>
              <a:t>Huge file sizes</a:t>
            </a:r>
            <a:r>
              <a:rPr lang="en" sz="1700">
                <a:solidFill>
                  <a:srgbClr val="000000"/>
                </a:solidFill>
                <a:latin typeface="Times New Roman"/>
                <a:ea typeface="Times New Roman"/>
                <a:cs typeface="Times New Roman"/>
                <a:sym typeface="Times New Roman"/>
              </a:rPr>
              <a:t> can cause the blockchain to become slow due to the cryptographic encryption, thus requiring adequate computational power.</a:t>
            </a:r>
            <a:endParaRPr sz="1700">
              <a:solidFill>
                <a:srgbClr val="000000"/>
              </a:solidFill>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Data Share was originally intended to be a disk-space sharing platform based on blockchain but due to the current circumstances, it was pivoted to a file sharing platform.</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30"/>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CONCLUSION</a:t>
            </a:r>
            <a:endParaRPr sz="3100">
              <a:latin typeface="Times New Roman"/>
              <a:ea typeface="Times New Roman"/>
              <a:cs typeface="Times New Roman"/>
              <a:sym typeface="Times New Roman"/>
            </a:endParaRPr>
          </a:p>
        </p:txBody>
      </p:sp>
      <p:sp>
        <p:nvSpPr>
          <p:cNvPr id="242" name="Google Shape;242;p30"/>
          <p:cNvSpPr txBox="1"/>
          <p:nvPr>
            <p:ph idx="1" type="body"/>
          </p:nvPr>
        </p:nvSpPr>
        <p:spPr>
          <a:xfrm>
            <a:off x="729450" y="1401550"/>
            <a:ext cx="7769400" cy="34104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highlight>
                  <a:srgbClr val="FFFFFF"/>
                </a:highlight>
                <a:latin typeface="Times New Roman"/>
                <a:ea typeface="Times New Roman"/>
                <a:cs typeface="Times New Roman"/>
                <a:sym typeface="Times New Roman"/>
              </a:rPr>
              <a:t>Blockchain can be set up to operate in a variety of ways, using different mechanisms to secure a consensus on transactions, seen only by authorized users.</a:t>
            </a:r>
            <a:endParaRPr sz="1700">
              <a:solidFill>
                <a:srgbClr val="000000"/>
              </a:solidFill>
              <a:highlight>
                <a:srgbClr val="FFFFFF"/>
              </a:highlight>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highlight>
                  <a:srgbClr val="FFFFFF"/>
                </a:highlight>
                <a:latin typeface="Times New Roman"/>
                <a:ea typeface="Times New Roman"/>
                <a:cs typeface="Times New Roman"/>
                <a:sym typeface="Times New Roman"/>
              </a:rPr>
              <a:t>Blockchain depends on scalability and does not work well if the file size is too big, but when combined with IPFS, it could overcome this disadvantage and help redefine the way we interact with information and identity.</a:t>
            </a:r>
            <a:endParaRPr sz="1700">
              <a:solidFill>
                <a:srgbClr val="000000"/>
              </a:solidFill>
              <a:highlight>
                <a:srgbClr val="FFFFFF"/>
              </a:highlight>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highlight>
                  <a:srgbClr val="FFFFFF"/>
                </a:highlight>
                <a:latin typeface="Times New Roman"/>
                <a:ea typeface="Times New Roman"/>
                <a:cs typeface="Times New Roman"/>
                <a:sym typeface="Times New Roman"/>
              </a:rPr>
              <a:t>Blockchain holds enormous potential in the future. This technology will not only </a:t>
            </a:r>
            <a:r>
              <a:rPr b="1" lang="en" sz="1700">
                <a:solidFill>
                  <a:srgbClr val="000000"/>
                </a:solidFill>
                <a:highlight>
                  <a:srgbClr val="FFFFFF"/>
                </a:highlight>
                <a:latin typeface="Times New Roman"/>
                <a:ea typeface="Times New Roman"/>
                <a:cs typeface="Times New Roman"/>
                <a:sym typeface="Times New Roman"/>
              </a:rPr>
              <a:t>save your time and money</a:t>
            </a:r>
            <a:r>
              <a:rPr lang="en" sz="1700">
                <a:solidFill>
                  <a:srgbClr val="000000"/>
                </a:solidFill>
                <a:highlight>
                  <a:srgbClr val="FFFFFF"/>
                </a:highlight>
                <a:latin typeface="Times New Roman"/>
                <a:ea typeface="Times New Roman"/>
                <a:cs typeface="Times New Roman"/>
                <a:sym typeface="Times New Roman"/>
              </a:rPr>
              <a:t> but it will </a:t>
            </a:r>
            <a:r>
              <a:rPr lang="en" sz="1700">
                <a:solidFill>
                  <a:srgbClr val="000000"/>
                </a:solidFill>
                <a:highlight>
                  <a:srgbClr val="FFFFFF"/>
                </a:highlight>
                <a:latin typeface="Times New Roman"/>
                <a:ea typeface="Times New Roman"/>
                <a:cs typeface="Times New Roman"/>
                <a:sym typeface="Times New Roman"/>
              </a:rPr>
              <a:t>revolutionize</a:t>
            </a:r>
            <a:r>
              <a:rPr lang="en" sz="1700">
                <a:solidFill>
                  <a:srgbClr val="000000"/>
                </a:solidFill>
                <a:highlight>
                  <a:srgbClr val="FFFFFF"/>
                </a:highlight>
                <a:latin typeface="Times New Roman"/>
                <a:ea typeface="Times New Roman"/>
                <a:cs typeface="Times New Roman"/>
                <a:sym typeface="Times New Roman"/>
              </a:rPr>
              <a:t> many industries.</a:t>
            </a:r>
            <a:endParaRPr sz="1700">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1"/>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FUTURE SCOPE</a:t>
            </a:r>
            <a:endParaRPr sz="3100">
              <a:latin typeface="Times New Roman"/>
              <a:ea typeface="Times New Roman"/>
              <a:cs typeface="Times New Roman"/>
              <a:sym typeface="Times New Roman"/>
            </a:endParaRPr>
          </a:p>
        </p:txBody>
      </p:sp>
      <p:sp>
        <p:nvSpPr>
          <p:cNvPr id="248" name="Google Shape;248;p31"/>
          <p:cNvSpPr txBox="1"/>
          <p:nvPr>
            <p:ph idx="1" type="body"/>
          </p:nvPr>
        </p:nvSpPr>
        <p:spPr>
          <a:xfrm>
            <a:off x="727650" y="1623625"/>
            <a:ext cx="7498200" cy="27081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Data Share currently runs on a local network but it can be made to function on any </a:t>
            </a:r>
            <a:r>
              <a:rPr b="1" lang="en" sz="1700">
                <a:solidFill>
                  <a:srgbClr val="000000"/>
                </a:solidFill>
                <a:latin typeface="Times New Roman"/>
                <a:ea typeface="Times New Roman"/>
                <a:cs typeface="Times New Roman"/>
                <a:sym typeface="Times New Roman"/>
              </a:rPr>
              <a:t>public network</a:t>
            </a:r>
            <a:r>
              <a:rPr lang="en" sz="1700">
                <a:solidFill>
                  <a:srgbClr val="000000"/>
                </a:solidFill>
                <a:latin typeface="Times New Roman"/>
                <a:ea typeface="Times New Roman"/>
                <a:cs typeface="Times New Roman"/>
                <a:sym typeface="Times New Roman"/>
              </a:rPr>
              <a:t> with web hosting, thereby making it more scalable.</a:t>
            </a:r>
            <a:endParaRPr sz="1700">
              <a:solidFill>
                <a:srgbClr val="000000"/>
              </a:solidFill>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Upon proper exploration, blockchain could prove to be a boon for </a:t>
            </a:r>
            <a:r>
              <a:rPr b="1" lang="en" sz="1700">
                <a:solidFill>
                  <a:srgbClr val="000000"/>
                </a:solidFill>
                <a:highlight>
                  <a:srgbClr val="FFFFFF"/>
                </a:highlight>
                <a:latin typeface="Times New Roman"/>
                <a:ea typeface="Times New Roman"/>
                <a:cs typeface="Times New Roman"/>
                <a:sym typeface="Times New Roman"/>
              </a:rPr>
              <a:t>leading industries</a:t>
            </a:r>
            <a:r>
              <a:rPr lang="en" sz="1700">
                <a:solidFill>
                  <a:srgbClr val="000000"/>
                </a:solidFill>
                <a:highlight>
                  <a:srgbClr val="FFFFFF"/>
                </a:highlight>
                <a:latin typeface="Times New Roman"/>
                <a:ea typeface="Times New Roman"/>
                <a:cs typeface="Times New Roman"/>
                <a:sym typeface="Times New Roman"/>
              </a:rPr>
              <a:t> like digital advertising, cybersecurity, supply chain management, networking and forecasting.</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32"/>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REFERENCES</a:t>
            </a:r>
            <a:endParaRPr sz="3100">
              <a:latin typeface="Times New Roman"/>
              <a:ea typeface="Times New Roman"/>
              <a:cs typeface="Times New Roman"/>
              <a:sym typeface="Times New Roman"/>
            </a:endParaRPr>
          </a:p>
        </p:txBody>
      </p:sp>
      <p:sp>
        <p:nvSpPr>
          <p:cNvPr id="254" name="Google Shape;254;p32"/>
          <p:cNvSpPr txBox="1"/>
          <p:nvPr>
            <p:ph idx="1" type="body"/>
          </p:nvPr>
        </p:nvSpPr>
        <p:spPr>
          <a:xfrm>
            <a:off x="582650" y="1336100"/>
            <a:ext cx="8056800" cy="35361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rPr>
              <a:t>http://www.ijsrr.co.in/images/full_pdf/1559214929_779.pdf</a:t>
            </a:r>
            <a:endParaRPr sz="1600" u="sng">
              <a:solidFill>
                <a:schemeClr val="accent5"/>
              </a:solidFill>
              <a:latin typeface="Times New Roman"/>
              <a:ea typeface="Times New Roman"/>
              <a:cs typeface="Times New Roman"/>
              <a:sym typeface="Times New Roman"/>
            </a:endParaRPr>
          </a:p>
          <a:p>
            <a:pPr indent="-330200" lvl="0" marL="457200" rtl="0" algn="l">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3"/>
              </a:rPr>
              <a:t>https://www.guru99.com/blockchain-tutorial.html</a:t>
            </a:r>
            <a:endParaRPr sz="1600">
              <a:solidFill>
                <a:schemeClr val="accent5"/>
              </a:solidFill>
              <a:latin typeface="Times New Roman"/>
              <a:ea typeface="Times New Roman"/>
              <a:cs typeface="Times New Roman"/>
              <a:sym typeface="Times New Roman"/>
            </a:endParaRPr>
          </a:p>
          <a:p>
            <a:pPr indent="-330200" lvl="0" marL="457200" rtl="0" algn="l">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4"/>
              </a:rPr>
              <a:t>https://docs.ipfs.io/introduction/overview</a:t>
            </a:r>
            <a:endParaRPr sz="1600">
              <a:solidFill>
                <a:schemeClr val="accent5"/>
              </a:solidFill>
              <a:latin typeface="Times New Roman"/>
              <a:ea typeface="Times New Roman"/>
              <a:cs typeface="Times New Roman"/>
              <a:sym typeface="Times New Roman"/>
            </a:endParaRPr>
          </a:p>
          <a:p>
            <a:pPr indent="-330200" lvl="0" marL="457200" rtl="0" algn="l">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5"/>
              </a:rPr>
              <a:t>https://medium.com/@mycoralhealth/learn-to-securely-share-files-on-the-blockchain-with-ipfs-219ee47df54c</a:t>
            </a:r>
            <a:endParaRPr sz="1600">
              <a:solidFill>
                <a:schemeClr val="accent5"/>
              </a:solidFill>
              <a:latin typeface="Times New Roman"/>
              <a:ea typeface="Times New Roman"/>
              <a:cs typeface="Times New Roman"/>
              <a:sym typeface="Times New Roman"/>
            </a:endParaRPr>
          </a:p>
          <a:p>
            <a:pPr indent="-330200" lvl="0" marL="457200" rtl="0" algn="l">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6"/>
              </a:rPr>
              <a:t>https://flask.palletsprojects.com/en/1.1.x/</a:t>
            </a:r>
            <a:endParaRPr sz="1600">
              <a:solidFill>
                <a:schemeClr val="accent5"/>
              </a:solidFill>
              <a:latin typeface="Times New Roman"/>
              <a:ea typeface="Times New Roman"/>
              <a:cs typeface="Times New Roman"/>
              <a:sym typeface="Times New Roman"/>
            </a:endParaRPr>
          </a:p>
          <a:p>
            <a:pPr indent="-330200" lvl="0" marL="457200" rtl="0" algn="l">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7"/>
              </a:rPr>
              <a:t>https://www.comparitech.com/blog/information-security/what-is-aes-encryption/</a:t>
            </a:r>
            <a:endParaRPr sz="1600">
              <a:solidFill>
                <a:schemeClr val="accent5"/>
              </a:solidFill>
              <a:latin typeface="Times New Roman"/>
              <a:ea typeface="Times New Roman"/>
              <a:cs typeface="Times New Roman"/>
              <a:sym typeface="Times New Roman"/>
            </a:endParaRPr>
          </a:p>
          <a:p>
            <a:pPr indent="-330200" lvl="0" marL="457200" rtl="0" algn="l">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rPr>
              <a:t>https://stackoverflow.com/questions/42857515/what-is-blockchain-and-ethereum-where-is-it-used</a:t>
            </a:r>
            <a:endParaRPr sz="1900" u="sng">
              <a:solidFill>
                <a:schemeClr val="accent5"/>
              </a:solidFill>
              <a:latin typeface="Times New Roman"/>
              <a:ea typeface="Times New Roman"/>
              <a:cs typeface="Times New Roman"/>
              <a:sym typeface="Times New Roman"/>
            </a:endParaRPr>
          </a:p>
          <a:p>
            <a:pPr indent="0" lvl="0" marL="457200" rtl="0" algn="l">
              <a:lnSpc>
                <a:spcPct val="150000"/>
              </a:lnSpc>
              <a:spcBef>
                <a:spcPts val="1600"/>
              </a:spcBef>
              <a:spcAft>
                <a:spcPts val="0"/>
              </a:spcAft>
              <a:buNone/>
            </a:pPr>
            <a:r>
              <a:t/>
            </a:r>
            <a:endParaRPr sz="1700">
              <a:solidFill>
                <a:srgbClr val="000000"/>
              </a:solidFill>
              <a:latin typeface="Times New Roman"/>
              <a:ea typeface="Times New Roman"/>
              <a:cs typeface="Times New Roman"/>
              <a:sym typeface="Times New Roman"/>
            </a:endParaRPr>
          </a:p>
          <a:p>
            <a:pPr indent="0" lvl="0" marL="0" rtl="0" algn="l">
              <a:lnSpc>
                <a:spcPct val="150000"/>
              </a:lnSpc>
              <a:spcBef>
                <a:spcPts val="1600"/>
              </a:spcBef>
              <a:spcAft>
                <a:spcPts val="1600"/>
              </a:spcAft>
              <a:buNone/>
            </a:pPr>
            <a:r>
              <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3"/>
          <p:cNvSpPr txBox="1"/>
          <p:nvPr>
            <p:ph type="title"/>
          </p:nvPr>
        </p:nvSpPr>
        <p:spPr>
          <a:xfrm>
            <a:off x="1747975" y="1747975"/>
            <a:ext cx="4882500" cy="216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900"/>
              <a:t>Thank </a:t>
            </a:r>
            <a:r>
              <a:rPr lang="en" sz="4900">
                <a:solidFill>
                  <a:schemeClr val="dk1"/>
                </a:solidFill>
              </a:rPr>
              <a:t>you</a:t>
            </a:r>
            <a:endParaRPr sz="49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8"/>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INTRODUCTION</a:t>
            </a:r>
            <a:endParaRPr sz="3100">
              <a:latin typeface="Times New Roman"/>
              <a:ea typeface="Times New Roman"/>
              <a:cs typeface="Times New Roman"/>
              <a:sym typeface="Times New Roman"/>
            </a:endParaRPr>
          </a:p>
        </p:txBody>
      </p:sp>
      <p:sp>
        <p:nvSpPr>
          <p:cNvPr id="148" name="Google Shape;148;p18"/>
          <p:cNvSpPr txBox="1"/>
          <p:nvPr>
            <p:ph idx="1" type="body"/>
          </p:nvPr>
        </p:nvSpPr>
        <p:spPr>
          <a:xfrm>
            <a:off x="729450" y="1336100"/>
            <a:ext cx="7688700" cy="36264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Data Share aims at creating a </a:t>
            </a:r>
            <a:r>
              <a:rPr b="1" lang="en" sz="1700">
                <a:solidFill>
                  <a:srgbClr val="000000"/>
                </a:solidFill>
                <a:latin typeface="Times New Roman"/>
                <a:ea typeface="Times New Roman"/>
                <a:cs typeface="Times New Roman"/>
                <a:sym typeface="Times New Roman"/>
              </a:rPr>
              <a:t>decentralized</a:t>
            </a:r>
            <a:r>
              <a:rPr lang="en" sz="1700">
                <a:solidFill>
                  <a:srgbClr val="000000"/>
                </a:solidFill>
                <a:latin typeface="Times New Roman"/>
                <a:ea typeface="Times New Roman"/>
                <a:cs typeface="Times New Roman"/>
                <a:sym typeface="Times New Roman"/>
              </a:rPr>
              <a:t> system where files can be shared securely.</a:t>
            </a:r>
            <a:endParaRPr sz="1700">
              <a:solidFill>
                <a:srgbClr val="000000"/>
              </a:solidFill>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By integrating </a:t>
            </a:r>
            <a:r>
              <a:rPr b="1" lang="en" sz="1700">
                <a:solidFill>
                  <a:srgbClr val="000000"/>
                </a:solidFill>
                <a:latin typeface="Times New Roman"/>
                <a:ea typeface="Times New Roman"/>
                <a:cs typeface="Times New Roman"/>
                <a:sym typeface="Times New Roman"/>
              </a:rPr>
              <a:t>blockchain </a:t>
            </a:r>
            <a:r>
              <a:rPr lang="en" sz="1700">
                <a:solidFill>
                  <a:srgbClr val="000000"/>
                </a:solidFill>
                <a:latin typeface="Times New Roman"/>
                <a:ea typeface="Times New Roman"/>
                <a:cs typeface="Times New Roman"/>
                <a:sym typeface="Times New Roman"/>
              </a:rPr>
              <a:t>technology, we make sure that the files shared on the network </a:t>
            </a:r>
            <a:r>
              <a:rPr b="1" lang="en" sz="1700">
                <a:solidFill>
                  <a:srgbClr val="000000"/>
                </a:solidFill>
                <a:latin typeface="Times New Roman"/>
                <a:ea typeface="Times New Roman"/>
                <a:cs typeface="Times New Roman"/>
                <a:sym typeface="Times New Roman"/>
              </a:rPr>
              <a:t>cannot </a:t>
            </a:r>
            <a:r>
              <a:rPr lang="en" sz="1700">
                <a:solidFill>
                  <a:srgbClr val="000000"/>
                </a:solidFill>
                <a:latin typeface="Times New Roman"/>
                <a:ea typeface="Times New Roman"/>
                <a:cs typeface="Times New Roman"/>
                <a:sym typeface="Times New Roman"/>
              </a:rPr>
              <a:t>be tampered or corrupted and the complete history of all the files shared will be stored giving users a sense of security. </a:t>
            </a:r>
            <a:endParaRPr sz="1700">
              <a:solidFill>
                <a:srgbClr val="000000"/>
              </a:solidFill>
              <a:latin typeface="Times New Roman"/>
              <a:ea typeface="Times New Roman"/>
              <a:cs typeface="Times New Roman"/>
              <a:sym typeface="Times New Roman"/>
            </a:endParaRPr>
          </a:p>
          <a:p>
            <a:pPr indent="-336550" lvl="0" marL="4572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Technologies used:</a:t>
            </a:r>
            <a:endParaRPr sz="1700">
              <a:solidFill>
                <a:srgbClr val="000000"/>
              </a:solidFill>
              <a:latin typeface="Times New Roman"/>
              <a:ea typeface="Times New Roman"/>
              <a:cs typeface="Times New Roman"/>
              <a:sym typeface="Times New Roman"/>
            </a:endParaRPr>
          </a:p>
          <a:p>
            <a:pPr indent="-336550" lvl="1" marL="9144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Blockchain</a:t>
            </a:r>
            <a:endParaRPr sz="1700">
              <a:solidFill>
                <a:srgbClr val="000000"/>
              </a:solidFill>
              <a:latin typeface="Times New Roman"/>
              <a:ea typeface="Times New Roman"/>
              <a:cs typeface="Times New Roman"/>
              <a:sym typeface="Times New Roman"/>
            </a:endParaRPr>
          </a:p>
          <a:p>
            <a:pPr indent="-336550" lvl="1" marL="9144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IPFS</a:t>
            </a:r>
            <a:endParaRPr sz="1700">
              <a:solidFill>
                <a:srgbClr val="000000"/>
              </a:solidFill>
              <a:latin typeface="Times New Roman"/>
              <a:ea typeface="Times New Roman"/>
              <a:cs typeface="Times New Roman"/>
              <a:sym typeface="Times New Roman"/>
            </a:endParaRPr>
          </a:p>
          <a:p>
            <a:pPr indent="-336550" lvl="1" marL="914400" rtl="0" algn="l">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AES Encryption</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9"/>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BLOCKCHAIN</a:t>
            </a:r>
            <a:endParaRPr sz="3100">
              <a:latin typeface="Times New Roman"/>
              <a:ea typeface="Times New Roman"/>
              <a:cs typeface="Times New Roman"/>
              <a:sym typeface="Times New Roman"/>
            </a:endParaRPr>
          </a:p>
        </p:txBody>
      </p:sp>
      <p:sp>
        <p:nvSpPr>
          <p:cNvPr id="154" name="Google Shape;154;p19"/>
          <p:cNvSpPr txBox="1"/>
          <p:nvPr>
            <p:ph idx="1" type="body"/>
          </p:nvPr>
        </p:nvSpPr>
        <p:spPr>
          <a:xfrm>
            <a:off x="729450" y="1336100"/>
            <a:ext cx="7688700" cy="3325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111111"/>
              </a:buClr>
              <a:buSzPts val="1700"/>
              <a:buFont typeface="Times New Roman"/>
              <a:buChar char="●"/>
            </a:pPr>
            <a:r>
              <a:rPr lang="en" sz="1700">
                <a:solidFill>
                  <a:srgbClr val="111111"/>
                </a:solidFill>
                <a:highlight>
                  <a:srgbClr val="FFFFFF"/>
                </a:highlight>
                <a:latin typeface="Times New Roman"/>
                <a:ea typeface="Times New Roman"/>
                <a:cs typeface="Times New Roman"/>
                <a:sym typeface="Times New Roman"/>
              </a:rPr>
              <a:t>B</a:t>
            </a:r>
            <a:r>
              <a:rPr lang="en" sz="1700">
                <a:solidFill>
                  <a:srgbClr val="111111"/>
                </a:solidFill>
                <a:highlight>
                  <a:srgbClr val="FFFFFF"/>
                </a:highlight>
                <a:latin typeface="Times New Roman"/>
                <a:ea typeface="Times New Roman"/>
                <a:cs typeface="Times New Roman"/>
                <a:sym typeface="Times New Roman"/>
              </a:rPr>
              <a:t>lockchain is a decentralized distributed database existing on multiple computers at the same time. It is constantly growing as new sets of recordings, or ‘</a:t>
            </a:r>
            <a:r>
              <a:rPr b="1" lang="en" sz="1700">
                <a:solidFill>
                  <a:srgbClr val="111111"/>
                </a:solidFill>
                <a:highlight>
                  <a:srgbClr val="FFFFFF"/>
                </a:highlight>
                <a:latin typeface="Times New Roman"/>
                <a:ea typeface="Times New Roman"/>
                <a:cs typeface="Times New Roman"/>
                <a:sym typeface="Times New Roman"/>
              </a:rPr>
              <a:t>blocks</a:t>
            </a:r>
            <a:r>
              <a:rPr lang="en" sz="1700">
                <a:solidFill>
                  <a:srgbClr val="111111"/>
                </a:solidFill>
                <a:highlight>
                  <a:srgbClr val="FFFFFF"/>
                </a:highlight>
                <a:latin typeface="Times New Roman"/>
                <a:ea typeface="Times New Roman"/>
                <a:cs typeface="Times New Roman"/>
                <a:sym typeface="Times New Roman"/>
              </a:rPr>
              <a:t>’, are added to it.</a:t>
            </a:r>
            <a:r>
              <a:rPr lang="en" sz="1700">
                <a:solidFill>
                  <a:srgbClr val="111111"/>
                </a:solidFill>
                <a:highlight>
                  <a:srgbClr val="FFFFFF"/>
                </a:highlight>
                <a:latin typeface="Times New Roman"/>
                <a:ea typeface="Times New Roman"/>
                <a:cs typeface="Times New Roman"/>
                <a:sym typeface="Times New Roman"/>
              </a:rPr>
              <a:t> </a:t>
            </a:r>
            <a:endParaRPr sz="1700">
              <a:solidFill>
                <a:srgbClr val="111111"/>
              </a:solidFill>
              <a:highlight>
                <a:srgbClr val="FFFFFF"/>
              </a:highlight>
              <a:latin typeface="Times New Roman"/>
              <a:ea typeface="Times New Roman"/>
              <a:cs typeface="Times New Roman"/>
              <a:sym typeface="Times New Roman"/>
            </a:endParaRPr>
          </a:p>
          <a:p>
            <a:pPr indent="-336550" lvl="0" marL="457200" rtl="0" algn="l">
              <a:spcBef>
                <a:spcPts val="0"/>
              </a:spcBef>
              <a:spcAft>
                <a:spcPts val="0"/>
              </a:spcAft>
              <a:buClr>
                <a:srgbClr val="111111"/>
              </a:buClr>
              <a:buSzPts val="1700"/>
              <a:buFont typeface="Times New Roman"/>
              <a:buChar char="●"/>
            </a:pPr>
            <a:r>
              <a:rPr lang="en" sz="1700">
                <a:solidFill>
                  <a:srgbClr val="111111"/>
                </a:solidFill>
                <a:highlight>
                  <a:srgbClr val="FFFFFF"/>
                </a:highlight>
                <a:latin typeface="Times New Roman"/>
                <a:ea typeface="Times New Roman"/>
                <a:cs typeface="Times New Roman"/>
                <a:sym typeface="Times New Roman"/>
              </a:rPr>
              <a:t>E</a:t>
            </a:r>
            <a:r>
              <a:rPr lang="en" sz="1700">
                <a:solidFill>
                  <a:srgbClr val="111111"/>
                </a:solidFill>
                <a:highlight>
                  <a:srgbClr val="FFFFFF"/>
                </a:highlight>
                <a:latin typeface="Times New Roman"/>
                <a:ea typeface="Times New Roman"/>
                <a:cs typeface="Times New Roman"/>
                <a:sym typeface="Times New Roman"/>
              </a:rPr>
              <a:t>ach block contains a timestamp and a link to the previous block, so they actually form a </a:t>
            </a:r>
            <a:r>
              <a:rPr b="1" lang="en" sz="1700">
                <a:solidFill>
                  <a:srgbClr val="111111"/>
                </a:solidFill>
                <a:highlight>
                  <a:srgbClr val="FFFFFF"/>
                </a:highlight>
                <a:latin typeface="Times New Roman"/>
                <a:ea typeface="Times New Roman"/>
                <a:cs typeface="Times New Roman"/>
                <a:sym typeface="Times New Roman"/>
              </a:rPr>
              <a:t>chain</a:t>
            </a:r>
            <a:r>
              <a:rPr lang="en" sz="1700">
                <a:solidFill>
                  <a:srgbClr val="111111"/>
                </a:solidFill>
                <a:highlight>
                  <a:srgbClr val="FFFFFF"/>
                </a:highlight>
                <a:latin typeface="Times New Roman"/>
                <a:ea typeface="Times New Roman"/>
                <a:cs typeface="Times New Roman"/>
                <a:sym typeface="Times New Roman"/>
              </a:rPr>
              <a:t>.</a:t>
            </a:r>
            <a:endParaRPr sz="1700">
              <a:solidFill>
                <a:srgbClr val="111111"/>
              </a:solidFill>
              <a:highlight>
                <a:srgbClr val="FFFFFF"/>
              </a:highlight>
              <a:latin typeface="Times New Roman"/>
              <a:ea typeface="Times New Roman"/>
              <a:cs typeface="Times New Roman"/>
              <a:sym typeface="Times New Roman"/>
            </a:endParaRPr>
          </a:p>
          <a:p>
            <a:pPr indent="-336550" lvl="0" marL="457200" rtl="0" algn="l">
              <a:spcBef>
                <a:spcPts val="0"/>
              </a:spcBef>
              <a:spcAft>
                <a:spcPts val="0"/>
              </a:spcAft>
              <a:buClr>
                <a:srgbClr val="111111"/>
              </a:buClr>
              <a:buSzPts val="1700"/>
              <a:buFont typeface="Times New Roman"/>
              <a:buChar char="●"/>
            </a:pPr>
            <a:r>
              <a:rPr lang="en" sz="1700">
                <a:solidFill>
                  <a:srgbClr val="111111"/>
                </a:solidFill>
                <a:highlight>
                  <a:srgbClr val="FFFFFF"/>
                </a:highlight>
                <a:latin typeface="Times New Roman"/>
                <a:ea typeface="Times New Roman"/>
                <a:cs typeface="Times New Roman"/>
                <a:sym typeface="Times New Roman"/>
              </a:rPr>
              <a:t>Everyone in the network gets a copy of the whole database. Old blocks are preserved forever and new blocks are added to the ledger irreversibly, making it impossible to manipulate by faking documents, transactions and other information.</a:t>
            </a:r>
            <a:endParaRPr sz="1700">
              <a:solidFill>
                <a:srgbClr val="111111"/>
              </a:solidFill>
              <a:highlight>
                <a:srgbClr val="FFFFFF"/>
              </a:highlight>
              <a:latin typeface="Times New Roman"/>
              <a:ea typeface="Times New Roman"/>
              <a:cs typeface="Times New Roman"/>
              <a:sym typeface="Times New Roman"/>
            </a:endParaRPr>
          </a:p>
          <a:p>
            <a:pPr indent="-336550" lvl="0" marL="457200" rtl="0" algn="l">
              <a:spcBef>
                <a:spcPts val="0"/>
              </a:spcBef>
              <a:spcAft>
                <a:spcPts val="0"/>
              </a:spcAft>
              <a:buClr>
                <a:srgbClr val="111111"/>
              </a:buClr>
              <a:buSzPts val="1700"/>
              <a:buFont typeface="Times New Roman"/>
              <a:buChar char="●"/>
            </a:pPr>
            <a:r>
              <a:rPr lang="en" sz="1700">
                <a:solidFill>
                  <a:srgbClr val="111111"/>
                </a:solidFill>
                <a:highlight>
                  <a:srgbClr val="FFFFFF"/>
                </a:highlight>
                <a:latin typeface="Times New Roman"/>
                <a:ea typeface="Times New Roman"/>
                <a:cs typeface="Times New Roman"/>
                <a:sym typeface="Times New Roman"/>
              </a:rPr>
              <a:t>The blocks are </a:t>
            </a:r>
            <a:r>
              <a:rPr b="1" lang="en" sz="1700">
                <a:solidFill>
                  <a:srgbClr val="111111"/>
                </a:solidFill>
                <a:highlight>
                  <a:srgbClr val="FFFFFF"/>
                </a:highlight>
                <a:latin typeface="Times New Roman"/>
                <a:ea typeface="Times New Roman"/>
                <a:cs typeface="Times New Roman"/>
                <a:sym typeface="Times New Roman"/>
              </a:rPr>
              <a:t>cryptographically</a:t>
            </a:r>
            <a:r>
              <a:rPr lang="en" sz="1700">
                <a:solidFill>
                  <a:srgbClr val="111111"/>
                </a:solidFill>
                <a:highlight>
                  <a:srgbClr val="FFFFFF"/>
                </a:highlight>
                <a:latin typeface="Times New Roman"/>
                <a:ea typeface="Times New Roman"/>
                <a:cs typeface="Times New Roman"/>
                <a:sym typeface="Times New Roman"/>
              </a:rPr>
              <a:t> linked together.</a:t>
            </a:r>
            <a:endParaRPr sz="1700">
              <a:solidFill>
                <a:srgbClr val="11111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0"/>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Block Structure</a:t>
            </a:r>
            <a:endParaRPr sz="3100">
              <a:latin typeface="Times New Roman"/>
              <a:ea typeface="Times New Roman"/>
              <a:cs typeface="Times New Roman"/>
              <a:sym typeface="Times New Roman"/>
            </a:endParaRPr>
          </a:p>
        </p:txBody>
      </p:sp>
      <p:pic>
        <p:nvPicPr>
          <p:cNvPr id="160" name="Google Shape;160;p20"/>
          <p:cNvPicPr preferRelativeResize="0"/>
          <p:nvPr/>
        </p:nvPicPr>
        <p:blipFill rotWithShape="1">
          <a:blip r:embed="rId3">
            <a:alphaModFix/>
          </a:blip>
          <a:srcRect b="-8" l="2371" r="34889" t="12427"/>
          <a:stretch/>
        </p:blipFill>
        <p:spPr>
          <a:xfrm>
            <a:off x="331500" y="1496850"/>
            <a:ext cx="5426827" cy="3154400"/>
          </a:xfrm>
          <a:prstGeom prst="rect">
            <a:avLst/>
          </a:prstGeom>
          <a:noFill/>
          <a:ln cap="flat" cmpd="sng" w="9525">
            <a:solidFill>
              <a:schemeClr val="dk1"/>
            </a:solidFill>
            <a:prstDash val="solid"/>
            <a:round/>
            <a:headEnd len="sm" w="sm" type="none"/>
            <a:tailEnd len="sm" w="sm" type="none"/>
          </a:ln>
        </p:spPr>
      </p:pic>
      <p:sp>
        <p:nvSpPr>
          <p:cNvPr id="161" name="Google Shape;161;p20"/>
          <p:cNvSpPr txBox="1"/>
          <p:nvPr/>
        </p:nvSpPr>
        <p:spPr>
          <a:xfrm>
            <a:off x="6640325" y="3646425"/>
            <a:ext cx="2350800" cy="10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Hash of the shared file generated by IPFS using AES Encryption and SHA256 hashing algorithm</a:t>
            </a:r>
            <a:endParaRPr>
              <a:latin typeface="Lato"/>
              <a:ea typeface="Lato"/>
              <a:cs typeface="Lato"/>
              <a:sym typeface="Lato"/>
            </a:endParaRPr>
          </a:p>
        </p:txBody>
      </p:sp>
      <p:sp>
        <p:nvSpPr>
          <p:cNvPr id="162" name="Google Shape;162;p20"/>
          <p:cNvSpPr txBox="1"/>
          <p:nvPr/>
        </p:nvSpPr>
        <p:spPr>
          <a:xfrm>
            <a:off x="6851300" y="1280838"/>
            <a:ext cx="2220300" cy="123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SHA-256 hash of the Block 2 </a:t>
            </a:r>
            <a:endParaRPr>
              <a:latin typeface="Lato"/>
              <a:ea typeface="Lato"/>
              <a:cs typeface="Lato"/>
              <a:sym typeface="Lato"/>
            </a:endParaRPr>
          </a:p>
        </p:txBody>
      </p:sp>
      <p:sp>
        <p:nvSpPr>
          <p:cNvPr id="163" name="Google Shape;163;p20"/>
          <p:cNvSpPr/>
          <p:nvPr/>
        </p:nvSpPr>
        <p:spPr>
          <a:xfrm>
            <a:off x="221000" y="2863075"/>
            <a:ext cx="5645700" cy="421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20"/>
          <p:cNvCxnSpPr/>
          <p:nvPr/>
        </p:nvCxnSpPr>
        <p:spPr>
          <a:xfrm flipH="1" rot="10800000">
            <a:off x="5866700" y="1757875"/>
            <a:ext cx="984600" cy="1356300"/>
          </a:xfrm>
          <a:prstGeom prst="straightConnector1">
            <a:avLst/>
          </a:prstGeom>
          <a:noFill/>
          <a:ln cap="flat" cmpd="sng" w="19050">
            <a:solidFill>
              <a:srgbClr val="FF0000"/>
            </a:solidFill>
            <a:prstDash val="solid"/>
            <a:round/>
            <a:headEnd len="med" w="med" type="none"/>
            <a:tailEnd len="med" w="med" type="triangle"/>
          </a:ln>
        </p:spPr>
      </p:cxnSp>
      <p:sp>
        <p:nvSpPr>
          <p:cNvPr id="165" name="Google Shape;165;p20"/>
          <p:cNvSpPr/>
          <p:nvPr/>
        </p:nvSpPr>
        <p:spPr>
          <a:xfrm>
            <a:off x="90425" y="3325200"/>
            <a:ext cx="5896800" cy="1607400"/>
          </a:xfrm>
          <a:prstGeom prst="rect">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6" name="Google Shape;166;p20"/>
          <p:cNvCxnSpPr/>
          <p:nvPr/>
        </p:nvCxnSpPr>
        <p:spPr>
          <a:xfrm flipH="1" rot="10800000">
            <a:off x="5967275" y="2883025"/>
            <a:ext cx="1095000" cy="733500"/>
          </a:xfrm>
          <a:prstGeom prst="straightConnector1">
            <a:avLst/>
          </a:prstGeom>
          <a:noFill/>
          <a:ln cap="flat" cmpd="sng" w="19050">
            <a:solidFill>
              <a:srgbClr val="00FF00"/>
            </a:solidFill>
            <a:prstDash val="solid"/>
            <a:round/>
            <a:headEnd len="med" w="med" type="none"/>
            <a:tailEnd len="med" w="med" type="triangle"/>
          </a:ln>
        </p:spPr>
      </p:cxnSp>
      <p:sp>
        <p:nvSpPr>
          <p:cNvPr id="167" name="Google Shape;167;p20"/>
          <p:cNvSpPr/>
          <p:nvPr/>
        </p:nvSpPr>
        <p:spPr>
          <a:xfrm>
            <a:off x="220975" y="4055975"/>
            <a:ext cx="5645700" cy="723300"/>
          </a:xfrm>
          <a:prstGeom prst="rect">
            <a:avLst/>
          </a:prstGeom>
          <a:no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8" name="Google Shape;168;p20"/>
          <p:cNvCxnSpPr>
            <a:stCxn id="167" idx="3"/>
          </p:cNvCxnSpPr>
          <p:nvPr/>
        </p:nvCxnSpPr>
        <p:spPr>
          <a:xfrm flipH="1" rot="10800000">
            <a:off x="5866675" y="4138925"/>
            <a:ext cx="773700" cy="278700"/>
          </a:xfrm>
          <a:prstGeom prst="straightConnector1">
            <a:avLst/>
          </a:prstGeom>
          <a:noFill/>
          <a:ln cap="flat" cmpd="sng" w="19050">
            <a:solidFill>
              <a:srgbClr val="4A86E8"/>
            </a:solidFill>
            <a:prstDash val="solid"/>
            <a:round/>
            <a:headEnd len="med" w="med" type="none"/>
            <a:tailEnd len="med" w="med" type="triangle"/>
          </a:ln>
        </p:spPr>
      </p:cxnSp>
      <p:sp>
        <p:nvSpPr>
          <p:cNvPr id="169" name="Google Shape;169;p20"/>
          <p:cNvSpPr txBox="1"/>
          <p:nvPr/>
        </p:nvSpPr>
        <p:spPr>
          <a:xfrm>
            <a:off x="7102600" y="2571750"/>
            <a:ext cx="1557300" cy="42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Data stored in the blockchain</a:t>
            </a:r>
            <a:endParaRPr>
              <a:latin typeface="Lato"/>
              <a:ea typeface="Lato"/>
              <a:cs typeface="Lato"/>
              <a:sym typeface="Lato"/>
            </a:endParaRPr>
          </a:p>
        </p:txBody>
      </p:sp>
      <p:cxnSp>
        <p:nvCxnSpPr>
          <p:cNvPr id="170" name="Google Shape;170;p20"/>
          <p:cNvCxnSpPr/>
          <p:nvPr/>
        </p:nvCxnSpPr>
        <p:spPr>
          <a:xfrm flipH="1" rot="10800000">
            <a:off x="1728000" y="1366300"/>
            <a:ext cx="3405600" cy="1315800"/>
          </a:xfrm>
          <a:prstGeom prst="bentConnector3">
            <a:avLst>
              <a:gd fmla="val 99996" name="adj1"/>
            </a:avLst>
          </a:prstGeom>
          <a:noFill/>
          <a:ln cap="flat" cmpd="sng" w="9525">
            <a:solidFill>
              <a:schemeClr val="dk2"/>
            </a:solidFill>
            <a:prstDash val="solid"/>
            <a:round/>
            <a:headEnd len="med" w="med" type="none"/>
            <a:tailEnd len="med" w="med" type="none"/>
          </a:ln>
        </p:spPr>
      </p:cxnSp>
      <p:sp>
        <p:nvSpPr>
          <p:cNvPr id="171" name="Google Shape;171;p20"/>
          <p:cNvSpPr txBox="1"/>
          <p:nvPr/>
        </p:nvSpPr>
        <p:spPr>
          <a:xfrm>
            <a:off x="4329800" y="713200"/>
            <a:ext cx="2089500" cy="7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Nonce to uniquely represent a block</a:t>
            </a:r>
            <a:endParaRPr>
              <a:latin typeface="Lato"/>
              <a:ea typeface="Lato"/>
              <a:cs typeface="Lato"/>
              <a:sym typeface="Lato"/>
            </a:endParaRPr>
          </a:p>
        </p:txBody>
      </p:sp>
      <p:cxnSp>
        <p:nvCxnSpPr>
          <p:cNvPr id="172" name="Google Shape;172;p20"/>
          <p:cNvCxnSpPr/>
          <p:nvPr/>
        </p:nvCxnSpPr>
        <p:spPr>
          <a:xfrm rot="10800000">
            <a:off x="5133600" y="1316075"/>
            <a:ext cx="0" cy="903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1"/>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BLOCKCHAIN</a:t>
            </a:r>
            <a:endParaRPr sz="3100">
              <a:latin typeface="Times New Roman"/>
              <a:ea typeface="Times New Roman"/>
              <a:cs typeface="Times New Roman"/>
              <a:sym typeface="Times New Roman"/>
            </a:endParaRPr>
          </a:p>
        </p:txBody>
      </p:sp>
      <p:pic>
        <p:nvPicPr>
          <p:cNvPr id="178" name="Google Shape;178;p21"/>
          <p:cNvPicPr preferRelativeResize="0"/>
          <p:nvPr/>
        </p:nvPicPr>
        <p:blipFill>
          <a:blip r:embed="rId3">
            <a:alphaModFix/>
          </a:blip>
          <a:stretch>
            <a:fillRect/>
          </a:stretch>
        </p:blipFill>
        <p:spPr>
          <a:xfrm>
            <a:off x="152400" y="1378025"/>
            <a:ext cx="8839200" cy="328961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pic>
        <p:nvPicPr>
          <p:cNvPr id="183" name="Google Shape;183;p22"/>
          <p:cNvPicPr preferRelativeResize="0"/>
          <p:nvPr/>
        </p:nvPicPr>
        <p:blipFill rotWithShape="1">
          <a:blip r:embed="rId3">
            <a:alphaModFix/>
          </a:blip>
          <a:srcRect b="0" l="0" r="25289" t="26454"/>
          <a:stretch/>
        </p:blipFill>
        <p:spPr>
          <a:xfrm>
            <a:off x="202625" y="0"/>
            <a:ext cx="3483342" cy="5143499"/>
          </a:xfrm>
          <a:prstGeom prst="rect">
            <a:avLst/>
          </a:prstGeom>
          <a:noFill/>
          <a:ln cap="flat" cmpd="sng" w="19050">
            <a:solidFill>
              <a:schemeClr val="dk1"/>
            </a:solidFill>
            <a:prstDash val="solid"/>
            <a:round/>
            <a:headEnd len="sm" w="sm" type="none"/>
            <a:tailEnd len="sm" w="sm" type="none"/>
          </a:ln>
        </p:spPr>
      </p:pic>
      <p:sp>
        <p:nvSpPr>
          <p:cNvPr id="184" name="Google Shape;184;p22"/>
          <p:cNvSpPr txBox="1"/>
          <p:nvPr/>
        </p:nvSpPr>
        <p:spPr>
          <a:xfrm>
            <a:off x="4008325" y="221025"/>
            <a:ext cx="4721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700">
                <a:latin typeface="Times New Roman"/>
                <a:ea typeface="Times New Roman"/>
                <a:cs typeface="Times New Roman"/>
                <a:sym typeface="Times New Roman"/>
              </a:rPr>
              <a:t>Blockchain with three blocks cryptographically linked together</a:t>
            </a:r>
            <a:endParaRPr b="1" sz="1700">
              <a:latin typeface="Times New Roman"/>
              <a:ea typeface="Times New Roman"/>
              <a:cs typeface="Times New Roman"/>
              <a:sym typeface="Times New Roman"/>
            </a:endParaRPr>
          </a:p>
        </p:txBody>
      </p:sp>
      <p:sp>
        <p:nvSpPr>
          <p:cNvPr id="185" name="Google Shape;185;p22"/>
          <p:cNvSpPr/>
          <p:nvPr/>
        </p:nvSpPr>
        <p:spPr>
          <a:xfrm>
            <a:off x="241100" y="3425650"/>
            <a:ext cx="3335400" cy="1637700"/>
          </a:xfrm>
          <a:prstGeom prst="rect">
            <a:avLst/>
          </a:prstGeom>
          <a:noFill/>
          <a:ln cap="flat" cmpd="sng" w="1905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6" name="Google Shape;186;p22"/>
          <p:cNvCxnSpPr/>
          <p:nvPr/>
        </p:nvCxnSpPr>
        <p:spPr>
          <a:xfrm flipH="1" rot="10800000">
            <a:off x="3546200" y="4018200"/>
            <a:ext cx="1938900" cy="10200"/>
          </a:xfrm>
          <a:prstGeom prst="straightConnector1">
            <a:avLst/>
          </a:prstGeom>
          <a:noFill/>
          <a:ln cap="flat" cmpd="sng" w="19050">
            <a:solidFill>
              <a:srgbClr val="00FF00"/>
            </a:solidFill>
            <a:prstDash val="solid"/>
            <a:round/>
            <a:headEnd len="med" w="med" type="none"/>
            <a:tailEnd len="med" w="med" type="triangle"/>
          </a:ln>
        </p:spPr>
      </p:cxnSp>
      <p:sp>
        <p:nvSpPr>
          <p:cNvPr id="187" name="Google Shape;187;p22"/>
          <p:cNvSpPr txBox="1"/>
          <p:nvPr/>
        </p:nvSpPr>
        <p:spPr>
          <a:xfrm>
            <a:off x="5434825" y="3767075"/>
            <a:ext cx="2280300" cy="6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Times New Roman"/>
                <a:ea typeface="Times New Roman"/>
                <a:cs typeface="Times New Roman"/>
                <a:sym typeface="Times New Roman"/>
              </a:rPr>
              <a:t>Genesis Block</a:t>
            </a:r>
            <a:endParaRPr sz="1700">
              <a:latin typeface="Times New Roman"/>
              <a:ea typeface="Times New Roman"/>
              <a:cs typeface="Times New Roman"/>
              <a:sym typeface="Times New Roman"/>
            </a:endParaRPr>
          </a:p>
        </p:txBody>
      </p:sp>
      <p:cxnSp>
        <p:nvCxnSpPr>
          <p:cNvPr id="188" name="Google Shape;188;p22"/>
          <p:cNvCxnSpPr/>
          <p:nvPr/>
        </p:nvCxnSpPr>
        <p:spPr>
          <a:xfrm rot="10800000">
            <a:off x="1798350" y="1657625"/>
            <a:ext cx="9900" cy="231000"/>
          </a:xfrm>
          <a:prstGeom prst="straightConnector1">
            <a:avLst/>
          </a:prstGeom>
          <a:noFill/>
          <a:ln cap="flat" cmpd="sng" w="9525">
            <a:solidFill>
              <a:srgbClr val="178D7D"/>
            </a:solidFill>
            <a:prstDash val="solid"/>
            <a:round/>
            <a:headEnd len="med" w="med" type="none"/>
            <a:tailEnd len="med" w="med" type="triangle"/>
          </a:ln>
        </p:spPr>
      </p:cxnSp>
      <p:cxnSp>
        <p:nvCxnSpPr>
          <p:cNvPr id="189" name="Google Shape;189;p22"/>
          <p:cNvCxnSpPr/>
          <p:nvPr/>
        </p:nvCxnSpPr>
        <p:spPr>
          <a:xfrm rot="10800000">
            <a:off x="1798350" y="3276725"/>
            <a:ext cx="9900" cy="231000"/>
          </a:xfrm>
          <a:prstGeom prst="straightConnector1">
            <a:avLst/>
          </a:prstGeom>
          <a:noFill/>
          <a:ln cap="flat" cmpd="sng" w="9525">
            <a:solidFill>
              <a:srgbClr val="178D7D"/>
            </a:solidFill>
            <a:prstDash val="solid"/>
            <a:round/>
            <a:headEnd len="med" w="med" type="none"/>
            <a:tailEnd len="med" w="med" type="triangle"/>
          </a:ln>
        </p:spPr>
      </p:cxnSp>
      <p:cxnSp>
        <p:nvCxnSpPr>
          <p:cNvPr id="190" name="Google Shape;190;p22"/>
          <p:cNvCxnSpPr/>
          <p:nvPr/>
        </p:nvCxnSpPr>
        <p:spPr>
          <a:xfrm>
            <a:off x="1818300" y="1798225"/>
            <a:ext cx="4169100" cy="884100"/>
          </a:xfrm>
          <a:prstGeom prst="bentConnector3">
            <a:avLst>
              <a:gd fmla="val 82891" name="adj1"/>
            </a:avLst>
          </a:prstGeom>
          <a:noFill/>
          <a:ln cap="flat" cmpd="sng" w="9525">
            <a:solidFill>
              <a:srgbClr val="FF0000"/>
            </a:solidFill>
            <a:prstDash val="solid"/>
            <a:round/>
            <a:headEnd len="med" w="med" type="none"/>
            <a:tailEnd len="med" w="med" type="none"/>
          </a:ln>
        </p:spPr>
      </p:cxnSp>
      <p:cxnSp>
        <p:nvCxnSpPr>
          <p:cNvPr id="191" name="Google Shape;191;p22"/>
          <p:cNvCxnSpPr/>
          <p:nvPr/>
        </p:nvCxnSpPr>
        <p:spPr>
          <a:xfrm flipH="1" rot="10800000">
            <a:off x="1798350" y="2903400"/>
            <a:ext cx="4188900" cy="652800"/>
          </a:xfrm>
          <a:prstGeom prst="bentConnector3">
            <a:avLst>
              <a:gd fmla="val 83455" name="adj1"/>
            </a:avLst>
          </a:prstGeom>
          <a:noFill/>
          <a:ln cap="flat" cmpd="sng" w="9525">
            <a:solidFill>
              <a:srgbClr val="FF0000"/>
            </a:solidFill>
            <a:prstDash val="solid"/>
            <a:round/>
            <a:headEnd len="med" w="med" type="none"/>
            <a:tailEnd len="med" w="med" type="none"/>
          </a:ln>
        </p:spPr>
      </p:cxnSp>
      <p:sp>
        <p:nvSpPr>
          <p:cNvPr id="192" name="Google Shape;192;p22"/>
          <p:cNvSpPr txBox="1"/>
          <p:nvPr/>
        </p:nvSpPr>
        <p:spPr>
          <a:xfrm>
            <a:off x="6158300" y="2064400"/>
            <a:ext cx="2521500" cy="123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Times New Roman"/>
                <a:ea typeface="Times New Roman"/>
                <a:cs typeface="Times New Roman"/>
                <a:sym typeface="Times New Roman"/>
              </a:rPr>
              <a:t>Blocks are linked together cryptographically using the SHA-256 hashes of the previous blocks </a:t>
            </a:r>
            <a:endParaRPr sz="1700">
              <a:latin typeface="Times New Roman"/>
              <a:ea typeface="Times New Roman"/>
              <a:cs typeface="Times New Roman"/>
              <a:sym typeface="Times New Roman"/>
            </a:endParaRPr>
          </a:p>
        </p:txBody>
      </p:sp>
      <p:cxnSp>
        <p:nvCxnSpPr>
          <p:cNvPr id="193" name="Google Shape;193;p22"/>
          <p:cNvCxnSpPr/>
          <p:nvPr/>
        </p:nvCxnSpPr>
        <p:spPr>
          <a:xfrm>
            <a:off x="5937125" y="2682250"/>
            <a:ext cx="140700" cy="0"/>
          </a:xfrm>
          <a:prstGeom prst="straightConnector1">
            <a:avLst/>
          </a:prstGeom>
          <a:noFill/>
          <a:ln cap="flat" cmpd="sng" w="9525">
            <a:solidFill>
              <a:srgbClr val="FF0000"/>
            </a:solidFill>
            <a:prstDash val="solid"/>
            <a:round/>
            <a:headEnd len="med" w="med" type="none"/>
            <a:tailEnd len="med" w="med" type="triangle"/>
          </a:ln>
        </p:spPr>
      </p:cxnSp>
      <p:cxnSp>
        <p:nvCxnSpPr>
          <p:cNvPr id="194" name="Google Shape;194;p22"/>
          <p:cNvCxnSpPr/>
          <p:nvPr/>
        </p:nvCxnSpPr>
        <p:spPr>
          <a:xfrm>
            <a:off x="5937125" y="2903400"/>
            <a:ext cx="140700" cy="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3"/>
          <p:cNvSpPr txBox="1"/>
          <p:nvPr>
            <p:ph type="title"/>
          </p:nvPr>
        </p:nvSpPr>
        <p:spPr>
          <a:xfrm>
            <a:off x="642950" y="1514850"/>
            <a:ext cx="3207000" cy="105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Why B</a:t>
            </a:r>
            <a:r>
              <a:rPr lang="en" sz="3200"/>
              <a:t>lockchain</a:t>
            </a:r>
            <a:endParaRPr sz="3200"/>
          </a:p>
        </p:txBody>
      </p:sp>
      <p:sp>
        <p:nvSpPr>
          <p:cNvPr id="200" name="Google Shape;200;p23"/>
          <p:cNvSpPr txBox="1"/>
          <p:nvPr>
            <p:ph idx="2" type="body"/>
          </p:nvPr>
        </p:nvSpPr>
        <p:spPr>
          <a:xfrm>
            <a:off x="5103325" y="1245700"/>
            <a:ext cx="3566400" cy="27525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Independent and Decentralized</a:t>
            </a:r>
            <a:endParaRPr sz="1800">
              <a:solidFill>
                <a:srgbClr val="111111"/>
              </a:solidFill>
              <a:highlight>
                <a:srgbClr val="FFFFFF"/>
              </a:highlight>
              <a:latin typeface="Times New Roman"/>
              <a:ea typeface="Times New Roman"/>
              <a:cs typeface="Times New Roman"/>
              <a:sym typeface="Times New Roman"/>
            </a:endParaRPr>
          </a:p>
          <a:p>
            <a:pPr indent="-342900" lvl="0" marL="457200" rtl="0" algn="l">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Transaction Transparent</a:t>
            </a:r>
            <a:endParaRPr sz="1800">
              <a:solidFill>
                <a:srgbClr val="111111"/>
              </a:solidFill>
              <a:highlight>
                <a:srgbClr val="FFFFFF"/>
              </a:highlight>
              <a:latin typeface="Times New Roman"/>
              <a:ea typeface="Times New Roman"/>
              <a:cs typeface="Times New Roman"/>
              <a:sym typeface="Times New Roman"/>
            </a:endParaRPr>
          </a:p>
          <a:p>
            <a:pPr indent="-342900" lvl="0" marL="457200" rtl="0" algn="l">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Data Integrity</a:t>
            </a:r>
            <a:endParaRPr sz="1800">
              <a:solidFill>
                <a:srgbClr val="111111"/>
              </a:solidFill>
              <a:highlight>
                <a:srgbClr val="FFFFFF"/>
              </a:highlight>
              <a:latin typeface="Times New Roman"/>
              <a:ea typeface="Times New Roman"/>
              <a:cs typeface="Times New Roman"/>
              <a:sym typeface="Times New Roman"/>
            </a:endParaRPr>
          </a:p>
          <a:p>
            <a:pPr indent="-342900" lvl="0" marL="457200" rtl="0" algn="l">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Cost and Risk Reduction</a:t>
            </a:r>
            <a:endParaRPr sz="1800">
              <a:solidFill>
                <a:srgbClr val="111111"/>
              </a:solidFill>
              <a:highlight>
                <a:srgbClr val="FFFFFF"/>
              </a:highlight>
              <a:latin typeface="Times New Roman"/>
              <a:ea typeface="Times New Roman"/>
              <a:cs typeface="Times New Roman"/>
              <a:sym typeface="Times New Roman"/>
            </a:endParaRPr>
          </a:p>
          <a:p>
            <a:pPr indent="-342900" lvl="0" marL="457200" rtl="0" algn="l">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Data Security</a:t>
            </a:r>
            <a:endParaRPr>
              <a:solidFill>
                <a:srgbClr val="111111"/>
              </a:solidFill>
              <a:highlight>
                <a:srgbClr val="F1F1F1"/>
              </a:highlight>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4"/>
          <p:cNvSpPr txBox="1"/>
          <p:nvPr>
            <p:ph type="title"/>
          </p:nvPr>
        </p:nvSpPr>
        <p:spPr>
          <a:xfrm>
            <a:off x="727650" y="575225"/>
            <a:ext cx="7688700" cy="6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Times New Roman"/>
                <a:ea typeface="Times New Roman"/>
                <a:cs typeface="Times New Roman"/>
                <a:sym typeface="Times New Roman"/>
              </a:rPr>
              <a:t>IPFS - Interplanetary File System</a:t>
            </a:r>
            <a:endParaRPr sz="3100">
              <a:latin typeface="Times New Roman"/>
              <a:ea typeface="Times New Roman"/>
              <a:cs typeface="Times New Roman"/>
              <a:sym typeface="Times New Roman"/>
            </a:endParaRPr>
          </a:p>
        </p:txBody>
      </p:sp>
      <p:sp>
        <p:nvSpPr>
          <p:cNvPr id="206" name="Google Shape;206;p24"/>
          <p:cNvSpPr txBox="1"/>
          <p:nvPr>
            <p:ph idx="1" type="body"/>
          </p:nvPr>
        </p:nvSpPr>
        <p:spPr>
          <a:xfrm>
            <a:off x="729450" y="1336100"/>
            <a:ext cx="7688700" cy="3003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IPFS is a </a:t>
            </a:r>
            <a:r>
              <a:rPr b="1" lang="en" sz="1700">
                <a:solidFill>
                  <a:srgbClr val="000000"/>
                </a:solidFill>
                <a:latin typeface="Times New Roman"/>
                <a:ea typeface="Times New Roman"/>
                <a:cs typeface="Times New Roman"/>
                <a:sym typeface="Times New Roman"/>
              </a:rPr>
              <a:t>versioned file system</a:t>
            </a:r>
            <a:r>
              <a:rPr lang="en" sz="1700">
                <a:solidFill>
                  <a:srgbClr val="000000"/>
                </a:solidFill>
                <a:latin typeface="Times New Roman"/>
                <a:ea typeface="Times New Roman"/>
                <a:cs typeface="Times New Roman"/>
                <a:sym typeface="Times New Roman"/>
              </a:rPr>
              <a:t> which can store files and track file versions over time.</a:t>
            </a:r>
            <a:endParaRPr sz="1700">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 sz="1700">
                <a:solidFill>
                  <a:srgbClr val="000000"/>
                </a:solidFill>
                <a:latin typeface="Times New Roman"/>
                <a:ea typeface="Times New Roman"/>
                <a:cs typeface="Times New Roman"/>
                <a:sym typeface="Times New Roman"/>
              </a:rPr>
              <a:t>It is a protocol and </a:t>
            </a:r>
            <a:r>
              <a:rPr b="1" lang="en" sz="1700">
                <a:solidFill>
                  <a:srgbClr val="000000"/>
                </a:solidFill>
                <a:latin typeface="Times New Roman"/>
                <a:ea typeface="Times New Roman"/>
                <a:cs typeface="Times New Roman"/>
                <a:sym typeface="Times New Roman"/>
              </a:rPr>
              <a:t>peer-to-peer network</a:t>
            </a:r>
            <a:r>
              <a:rPr lang="en" sz="1700">
                <a:solidFill>
                  <a:srgbClr val="000000"/>
                </a:solidFill>
                <a:latin typeface="Times New Roman"/>
                <a:ea typeface="Times New Roman"/>
                <a:cs typeface="Times New Roman"/>
                <a:sym typeface="Times New Roman"/>
              </a:rPr>
              <a:t> for storing and sharing data in a distributed file system.</a:t>
            </a:r>
            <a:endParaRPr sz="1700">
              <a:solidFill>
                <a:srgbClr val="000000"/>
              </a:solidFill>
              <a:latin typeface="Times New Roman"/>
              <a:ea typeface="Times New Roman"/>
              <a:cs typeface="Times New Roman"/>
              <a:sym typeface="Times New Roman"/>
            </a:endParaRPr>
          </a:p>
          <a:p>
            <a:pPr indent="-342900" lvl="0" marL="457200" rtl="0" algn="l">
              <a:spcBef>
                <a:spcPts val="0"/>
              </a:spcBef>
              <a:spcAft>
                <a:spcPts val="0"/>
              </a:spcAft>
              <a:buClr>
                <a:srgbClr val="000000"/>
              </a:buClr>
              <a:buSzPts val="1800"/>
              <a:buFont typeface="Times New Roman"/>
              <a:buChar char="●"/>
            </a:pPr>
            <a:r>
              <a:rPr lang="en" sz="1700">
                <a:solidFill>
                  <a:srgbClr val="000000"/>
                </a:solidFill>
                <a:latin typeface="Times New Roman"/>
                <a:ea typeface="Times New Roman"/>
                <a:cs typeface="Times New Roman"/>
                <a:sym typeface="Times New Roman"/>
              </a:rPr>
              <a:t>It uses content-addressing to uniquely identify each file in a global namespace connecting all computing devices.</a:t>
            </a:r>
            <a:endParaRPr sz="1700">
              <a:solidFill>
                <a:srgbClr val="000000"/>
              </a:solidFill>
              <a:latin typeface="Times New Roman"/>
              <a:ea typeface="Times New Roman"/>
              <a:cs typeface="Times New Roman"/>
              <a:sym typeface="Times New Roman"/>
            </a:endParaRPr>
          </a:p>
          <a:p>
            <a:pPr indent="-336550" lvl="0" marL="457200" rtl="0" algn="l">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It uses </a:t>
            </a:r>
            <a:r>
              <a:rPr b="1" lang="en" sz="1700">
                <a:solidFill>
                  <a:srgbClr val="000000"/>
                </a:solidFill>
                <a:latin typeface="Times New Roman"/>
                <a:ea typeface="Times New Roman"/>
                <a:cs typeface="Times New Roman"/>
                <a:sym typeface="Times New Roman"/>
              </a:rPr>
              <a:t>Distributed Hash Tables</a:t>
            </a:r>
            <a:r>
              <a:rPr lang="en" sz="1700">
                <a:solidFill>
                  <a:srgbClr val="000000"/>
                </a:solidFill>
                <a:latin typeface="Times New Roman"/>
                <a:ea typeface="Times New Roman"/>
                <a:cs typeface="Times New Roman"/>
                <a:sym typeface="Times New Roman"/>
              </a:rPr>
              <a:t> (DHT). In DHT the data is spread across a network of computers, and efficiently coordinated to enable efficient access and lookup between nodes.</a:t>
            </a:r>
            <a:endParaRPr sz="1900">
              <a:solidFill>
                <a:srgbClr val="000000"/>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5"/>
          <p:cNvSpPr txBox="1"/>
          <p:nvPr>
            <p:ph type="title"/>
          </p:nvPr>
        </p:nvSpPr>
        <p:spPr>
          <a:xfrm>
            <a:off x="642950" y="1514850"/>
            <a:ext cx="2631900" cy="105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Why IPFS</a:t>
            </a:r>
            <a:endParaRPr sz="3200"/>
          </a:p>
        </p:txBody>
      </p:sp>
      <p:sp>
        <p:nvSpPr>
          <p:cNvPr id="212" name="Google Shape;212;p25"/>
          <p:cNvSpPr txBox="1"/>
          <p:nvPr>
            <p:ph idx="2" type="body"/>
          </p:nvPr>
        </p:nvSpPr>
        <p:spPr>
          <a:xfrm>
            <a:off x="4572000" y="70325"/>
            <a:ext cx="4469400" cy="4942500"/>
          </a:xfrm>
          <a:prstGeom prst="rect">
            <a:avLst/>
          </a:prstGeom>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rgbClr val="000000"/>
              </a:buClr>
              <a:buSzPts val="1900"/>
              <a:buFont typeface="Times New Roman"/>
              <a:buChar char="●"/>
            </a:pPr>
            <a:r>
              <a:rPr b="1" lang="en" sz="1700" u="sng">
                <a:solidFill>
                  <a:srgbClr val="000000"/>
                </a:solidFill>
                <a:latin typeface="Times New Roman"/>
                <a:ea typeface="Times New Roman"/>
                <a:cs typeface="Times New Roman"/>
                <a:sym typeface="Times New Roman"/>
              </a:rPr>
              <a:t>Decentralization </a:t>
            </a:r>
            <a:r>
              <a:rPr lang="en" sz="1700">
                <a:solidFill>
                  <a:srgbClr val="000000"/>
                </a:solidFill>
                <a:latin typeface="Times New Roman"/>
                <a:ea typeface="Times New Roman"/>
                <a:cs typeface="Times New Roman"/>
                <a:sym typeface="Times New Roman"/>
              </a:rPr>
              <a:t>- Nodes do not require central coordination.</a:t>
            </a:r>
            <a:endParaRPr sz="1700">
              <a:solidFill>
                <a:srgbClr val="000000"/>
              </a:solidFill>
              <a:latin typeface="Times New Roman"/>
              <a:ea typeface="Times New Roman"/>
              <a:cs typeface="Times New Roman"/>
              <a:sym typeface="Times New Roman"/>
            </a:endParaRPr>
          </a:p>
          <a:p>
            <a:pPr indent="-349250" lvl="0" marL="457200" rtl="0" algn="l">
              <a:lnSpc>
                <a:spcPct val="150000"/>
              </a:lnSpc>
              <a:spcBef>
                <a:spcPts val="0"/>
              </a:spcBef>
              <a:spcAft>
                <a:spcPts val="0"/>
              </a:spcAft>
              <a:buClr>
                <a:srgbClr val="000000"/>
              </a:buClr>
              <a:buSzPts val="1900"/>
              <a:buFont typeface="Times New Roman"/>
              <a:buChar char="●"/>
            </a:pPr>
            <a:r>
              <a:rPr b="1" lang="en" sz="1700" u="sng">
                <a:solidFill>
                  <a:srgbClr val="000000"/>
                </a:solidFill>
                <a:latin typeface="Times New Roman"/>
                <a:ea typeface="Times New Roman"/>
                <a:cs typeface="Times New Roman"/>
                <a:sym typeface="Times New Roman"/>
              </a:rPr>
              <a:t>Fault Tolerance</a:t>
            </a:r>
            <a:r>
              <a:rPr lang="en" sz="1700">
                <a:solidFill>
                  <a:srgbClr val="000000"/>
                </a:solidFill>
                <a:latin typeface="Times New Roman"/>
                <a:ea typeface="Times New Roman"/>
                <a:cs typeface="Times New Roman"/>
                <a:sym typeface="Times New Roman"/>
              </a:rPr>
              <a:t> - The system can function reliably even when nodes fail or leave the network.</a:t>
            </a:r>
            <a:endParaRPr sz="1700">
              <a:solidFill>
                <a:srgbClr val="000000"/>
              </a:solidFill>
              <a:latin typeface="Times New Roman"/>
              <a:ea typeface="Times New Roman"/>
              <a:cs typeface="Times New Roman"/>
              <a:sym typeface="Times New Roman"/>
            </a:endParaRPr>
          </a:p>
          <a:p>
            <a:pPr indent="-349250" lvl="0" marL="457200" rtl="0" algn="l">
              <a:lnSpc>
                <a:spcPct val="150000"/>
              </a:lnSpc>
              <a:spcBef>
                <a:spcPts val="0"/>
              </a:spcBef>
              <a:spcAft>
                <a:spcPts val="0"/>
              </a:spcAft>
              <a:buClr>
                <a:srgbClr val="000000"/>
              </a:buClr>
              <a:buSzPts val="1900"/>
              <a:buFont typeface="Times New Roman"/>
              <a:buChar char="●"/>
            </a:pPr>
            <a:r>
              <a:rPr b="1" lang="en" sz="1700" u="sng">
                <a:solidFill>
                  <a:srgbClr val="000000"/>
                </a:solidFill>
                <a:latin typeface="Times New Roman"/>
                <a:ea typeface="Times New Roman"/>
                <a:cs typeface="Times New Roman"/>
                <a:sym typeface="Times New Roman"/>
              </a:rPr>
              <a:t>Scalability</a:t>
            </a:r>
            <a:r>
              <a:rPr lang="en" sz="1700">
                <a:solidFill>
                  <a:srgbClr val="000000"/>
                </a:solidFill>
                <a:latin typeface="Times New Roman"/>
                <a:ea typeface="Times New Roman"/>
                <a:cs typeface="Times New Roman"/>
                <a:sym typeface="Times New Roman"/>
              </a:rPr>
              <a:t> - DHTs can scale to accommodate millions of nodes</a:t>
            </a:r>
            <a:endParaRPr sz="1900">
              <a:solidFill>
                <a:srgbClr val="000000"/>
              </a:solidFill>
              <a:highlight>
                <a:srgbClr val="FFFFFF"/>
              </a:highlight>
              <a:latin typeface="Times New Roman"/>
              <a:ea typeface="Times New Roman"/>
              <a:cs typeface="Times New Roman"/>
              <a:sym typeface="Times New Roman"/>
            </a:endParaRPr>
          </a:p>
          <a:p>
            <a:pPr indent="-349250" lvl="0" marL="457200" rtl="0" algn="l">
              <a:lnSpc>
                <a:spcPct val="150000"/>
              </a:lnSpc>
              <a:spcBef>
                <a:spcPts val="0"/>
              </a:spcBef>
              <a:spcAft>
                <a:spcPts val="0"/>
              </a:spcAft>
              <a:buClr>
                <a:srgbClr val="000000"/>
              </a:buClr>
              <a:buSzPts val="1900"/>
              <a:buFont typeface="Times New Roman"/>
              <a:buChar char="●"/>
            </a:pPr>
            <a:r>
              <a:rPr b="1" lang="en" sz="1700" u="sng">
                <a:solidFill>
                  <a:srgbClr val="000000"/>
                </a:solidFill>
                <a:latin typeface="Times New Roman"/>
                <a:ea typeface="Times New Roman"/>
                <a:cs typeface="Times New Roman"/>
                <a:sym typeface="Times New Roman"/>
              </a:rPr>
              <a:t>Overcoming the weakness of Blockchain</a:t>
            </a:r>
            <a:r>
              <a:rPr b="1" lang="en" sz="1700">
                <a:solidFill>
                  <a:srgbClr val="000000"/>
                </a:solidFill>
                <a:latin typeface="Times New Roman"/>
                <a:ea typeface="Times New Roman"/>
                <a:cs typeface="Times New Roman"/>
                <a:sym typeface="Times New Roman"/>
              </a:rPr>
              <a:t> </a:t>
            </a:r>
            <a:r>
              <a:rPr lang="en" sz="1700">
                <a:solidFill>
                  <a:srgbClr val="000000"/>
                </a:solidFill>
                <a:latin typeface="Times New Roman"/>
                <a:ea typeface="Times New Roman"/>
                <a:cs typeface="Times New Roman"/>
                <a:sym typeface="Times New Roman"/>
              </a:rPr>
              <a:t>- Instead of storing the whole file on the blockchain, we only store the file’s hash generated by IPFS to make the blockchain light and more efficient.</a:t>
            </a:r>
            <a:endParaRPr sz="1900">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